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63" r:id="rId6"/>
    <p:sldId id="259" r:id="rId7"/>
    <p:sldId id="265" r:id="rId8"/>
    <p:sldId id="267" r:id="rId9"/>
    <p:sldId id="266" r:id="rId10"/>
    <p:sldId id="260" r:id="rId11"/>
    <p:sldId id="261" r:id="rId12"/>
    <p:sldId id="268" r:id="rId13"/>
    <p:sldId id="269" r:id="rId14"/>
    <p:sldId id="270" r:id="rId15"/>
    <p:sldId id="271" r:id="rId16"/>
    <p:sldId id="272" r:id="rId17"/>
    <p:sldId id="273" r:id="rId18"/>
    <p:sldId id="274" r:id="rId19"/>
    <p:sldId id="275" r:id="rId20"/>
    <p:sldId id="279" r:id="rId21"/>
    <p:sldId id="281" r:id="rId22"/>
    <p:sldId id="276" r:id="rId23"/>
    <p:sldId id="277" r:id="rId24"/>
    <p:sldId id="278"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41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u-HU"/>
              <a:t>Mintacím szerkesztése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u-HU"/>
              <a:t>Mintacím szerkesztése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u-HU"/>
              <a:t>Mintacím szerkesztése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u-HU"/>
              <a:t>Mintacím szerkesztése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a:t>Mintacím szerkesztése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u-HU"/>
              <a:t>Mintacím szerkesztése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E3A214D-346B-9005-AE3C-2D00F3B85BA3}"/>
              </a:ext>
            </a:extLst>
          </p:cNvPr>
          <p:cNvSpPr>
            <a:spLocks noGrp="1"/>
          </p:cNvSpPr>
          <p:nvPr>
            <p:ph type="ctrTitle"/>
          </p:nvPr>
        </p:nvSpPr>
        <p:spPr>
          <a:xfrm>
            <a:off x="2435386" y="889987"/>
            <a:ext cx="8915399" cy="2732102"/>
          </a:xfrm>
        </p:spPr>
        <p:txBody>
          <a:bodyPr>
            <a:normAutofit fontScale="90000"/>
          </a:bodyPr>
          <a:lstStyle/>
          <a:p>
            <a:br>
              <a:rPr lang="hu-HU" sz="2000" dirty="0">
                <a:latin typeface="Arial Nova" panose="020B0604020202020204" pitchFamily="34" charset="0"/>
              </a:rPr>
            </a:br>
            <a:br>
              <a:rPr lang="hu-HU" sz="2000" dirty="0">
                <a:latin typeface="Arial Nova" panose="020B0604020202020204" pitchFamily="34" charset="0"/>
              </a:rPr>
            </a:br>
            <a:br>
              <a:rPr lang="hu-HU" sz="2000" dirty="0">
                <a:latin typeface="Arial Nova" panose="020B0604020202020204" pitchFamily="34" charset="0"/>
              </a:rPr>
            </a:br>
            <a:br>
              <a:rPr lang="hu-HU" sz="2000" dirty="0">
                <a:latin typeface="Arial Nova" panose="020B0604020202020204" pitchFamily="34" charset="0"/>
              </a:rPr>
            </a:br>
            <a:br>
              <a:rPr lang="hu-HU" sz="2000" dirty="0">
                <a:latin typeface="Arial Nova" panose="020B0604020202020204" pitchFamily="34" charset="0"/>
              </a:rPr>
            </a:br>
            <a:br>
              <a:rPr lang="hu-HU" sz="2000" dirty="0">
                <a:latin typeface="Arial Nova" panose="020B0604020202020204" pitchFamily="34" charset="0"/>
              </a:rPr>
            </a:br>
            <a:br>
              <a:rPr lang="hu-HU" sz="2000" dirty="0">
                <a:latin typeface="Arial Nova" panose="020B0604020202020204" pitchFamily="34" charset="0"/>
              </a:rPr>
            </a:br>
            <a:br>
              <a:rPr lang="hu-HU" sz="2000" dirty="0">
                <a:latin typeface="Arial Nova" panose="020B0604020202020204" pitchFamily="34" charset="0"/>
              </a:rPr>
            </a:br>
            <a:br>
              <a:rPr lang="hu-HU" sz="2000" dirty="0">
                <a:latin typeface="Arial Nova" panose="020B0604020202020204" pitchFamily="34" charset="0"/>
              </a:rPr>
            </a:br>
            <a:br>
              <a:rPr lang="hu-HU" sz="2000" dirty="0">
                <a:latin typeface="Arial Nova" panose="020B0604020202020204" pitchFamily="34" charset="0"/>
              </a:rPr>
            </a:br>
            <a:endParaRPr lang="hu-HU" sz="2000" dirty="0">
              <a:latin typeface="Arial Nova" panose="020B0604020202020204" pitchFamily="34" charset="0"/>
            </a:endParaRPr>
          </a:p>
        </p:txBody>
      </p:sp>
      <p:sp>
        <p:nvSpPr>
          <p:cNvPr id="3" name="Alcím 2">
            <a:extLst>
              <a:ext uri="{FF2B5EF4-FFF2-40B4-BE49-F238E27FC236}">
                <a16:creationId xmlns:a16="http://schemas.microsoft.com/office/drawing/2014/main" id="{2D4339A6-265E-C685-C7A1-82DFAEA8D7AC}"/>
              </a:ext>
            </a:extLst>
          </p:cNvPr>
          <p:cNvSpPr>
            <a:spLocks noGrp="1"/>
          </p:cNvSpPr>
          <p:nvPr>
            <p:ph type="subTitle" idx="1"/>
          </p:nvPr>
        </p:nvSpPr>
        <p:spPr>
          <a:xfrm>
            <a:off x="2272683" y="1331649"/>
            <a:ext cx="9240807" cy="4882720"/>
          </a:xfrm>
        </p:spPr>
        <p:txBody>
          <a:bodyPr>
            <a:normAutofit/>
          </a:bodyPr>
          <a:lstStyle/>
          <a:p>
            <a:pPr algn="ctr"/>
            <a:r>
              <a:rPr lang="hu-HU" sz="4000" dirty="0"/>
              <a:t>Adótörvény változások 2024. </a:t>
            </a:r>
          </a:p>
          <a:p>
            <a:pPr algn="ctr"/>
            <a:r>
              <a:rPr lang="hu-HU" sz="4000" dirty="0"/>
              <a:t>Személyi jövedelemadó</a:t>
            </a:r>
          </a:p>
          <a:p>
            <a:endParaRPr lang="hu-HU" sz="1400" dirty="0"/>
          </a:p>
          <a:p>
            <a:endParaRPr lang="hu-HU" sz="1400" dirty="0"/>
          </a:p>
          <a:p>
            <a:endParaRPr lang="hu-HU" sz="1400" dirty="0"/>
          </a:p>
          <a:p>
            <a:endParaRPr lang="hu-HU" sz="1400" dirty="0"/>
          </a:p>
          <a:p>
            <a:endParaRPr lang="hu-HU" sz="1400" dirty="0"/>
          </a:p>
          <a:p>
            <a:endParaRPr lang="hu-HU" sz="1400" dirty="0"/>
          </a:p>
          <a:p>
            <a:endParaRPr lang="hu-HU" sz="1400" dirty="0"/>
          </a:p>
          <a:p>
            <a:endParaRPr lang="hu-HU" sz="1400" dirty="0"/>
          </a:p>
          <a:p>
            <a:r>
              <a:rPr lang="hu-HU" sz="1400" dirty="0"/>
              <a:t>     dr. Kerékgyártó Marianna</a:t>
            </a:r>
          </a:p>
          <a:p>
            <a:r>
              <a:rPr lang="hu-HU" sz="1400" dirty="0"/>
              <a:t>NAV KI ügyfélkapcsolati referens</a:t>
            </a:r>
          </a:p>
          <a:p>
            <a:pPr algn="ctr"/>
            <a:endParaRPr lang="hu-HU" sz="4000" dirty="0"/>
          </a:p>
          <a:p>
            <a:pPr algn="ctr"/>
            <a:endParaRPr lang="hu-HU" sz="4000" dirty="0"/>
          </a:p>
        </p:txBody>
      </p:sp>
    </p:spTree>
    <p:extLst>
      <p:ext uri="{BB962C8B-B14F-4D97-AF65-F5344CB8AC3E}">
        <p14:creationId xmlns:p14="http://schemas.microsoft.com/office/powerpoint/2010/main" val="2680384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536602A-366F-89AA-457C-922471D3582A}"/>
              </a:ext>
            </a:extLst>
          </p:cNvPr>
          <p:cNvSpPr>
            <a:spLocks noGrp="1"/>
          </p:cNvSpPr>
          <p:nvPr>
            <p:ph type="title"/>
          </p:nvPr>
        </p:nvSpPr>
        <p:spPr>
          <a:xfrm>
            <a:off x="2592925" y="443884"/>
            <a:ext cx="8911687" cy="502894"/>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A449DD05-748D-2E53-7C60-F3012BD85A25}"/>
              </a:ext>
            </a:extLst>
          </p:cNvPr>
          <p:cNvSpPr>
            <a:spLocks noGrp="1"/>
          </p:cNvSpPr>
          <p:nvPr>
            <p:ph idx="1"/>
          </p:nvPr>
        </p:nvSpPr>
        <p:spPr>
          <a:xfrm>
            <a:off x="2589212" y="1162975"/>
            <a:ext cx="8915400" cy="4748247"/>
          </a:xfrm>
        </p:spPr>
        <p:txBody>
          <a:bodyPr/>
          <a:lstStyle/>
          <a:p>
            <a:pPr algn="l"/>
            <a:r>
              <a:rPr lang="hu-HU" sz="1800" dirty="0">
                <a:latin typeface="CIDFont+F5"/>
              </a:rPr>
              <a:t>Béren kívüli juttatások, egyes meghatározott juttatások adózása – 2024.01.01.</a:t>
            </a:r>
          </a:p>
          <a:p>
            <a:pPr algn="just"/>
            <a:r>
              <a:rPr lang="hu-HU" sz="1800" dirty="0">
                <a:latin typeface="CIDFont+F5"/>
              </a:rPr>
              <a:t>Az egyes meghatározott juttatásként adózó csekély értékű ajándékként adózó adóköteles jövedelem  évi maximális száma három alkalomra emelkedik az eddigi egy alkalom helyett – az erre vonatkozó nyilvántartás vezetése mellett - a minimálbér 10 százalékát meg nem haladó értékben csekély értékű ajándék révén juttatott adóköteles jövedelem formájában [Szja tv. 70. § (6) bekezdés]. </a:t>
            </a:r>
            <a:r>
              <a:rPr lang="hu-HU" dirty="0">
                <a:latin typeface="CIDFont+F5"/>
              </a:rPr>
              <a:t> </a:t>
            </a:r>
            <a:endParaRPr lang="hu-HU" sz="1800" dirty="0">
              <a:latin typeface="CIDFont+F5"/>
            </a:endParaRPr>
          </a:p>
          <a:p>
            <a:pPr algn="just"/>
            <a:r>
              <a:rPr lang="hu-HU" dirty="0">
                <a:latin typeface="CIDFont+F5"/>
                <a:ea typeface="Times New Roman" panose="02020603050405020304" pitchFamily="18" charset="0"/>
              </a:rPr>
              <a:t>A béren kívüli és az egyes </a:t>
            </a:r>
            <a:r>
              <a:rPr lang="hu-HU" sz="1800" dirty="0">
                <a:effectLst/>
                <a:latin typeface="CIDFont+F5"/>
                <a:ea typeface="Times New Roman" panose="02020603050405020304" pitchFamily="18" charset="0"/>
              </a:rPr>
              <a:t>meghatározott juttatások  kapcsán a közterheket a kifizetőnek a továbbiakban nem a juttatás hónapjának kötelezettségeként, hanem a juttatás hónapját magában foglaló negyedév kötelezettségeként kell megállapítani, valamint a havi adó- és járulékbevallásban kell bevallani és befizetni a tárgynegyedévet követő hónap 12. napjáig [Szja tv. 69. § (5) bekezdés a) pont].</a:t>
            </a:r>
          </a:p>
          <a:p>
            <a:pPr algn="just"/>
            <a:r>
              <a:rPr lang="hu-HU" dirty="0">
                <a:latin typeface="CIDFont+F5"/>
                <a:ea typeface="Times New Roman" panose="02020603050405020304" pitchFamily="18" charset="0"/>
              </a:rPr>
              <a:t>A jövedelemadó és a szociális hozzájárulási adó alapja a juttatás értékének 1,18-szorosa.</a:t>
            </a:r>
            <a:endParaRPr lang="hu-HU" sz="1800" dirty="0">
              <a:effectLst/>
              <a:latin typeface="CIDFont+F5"/>
              <a:ea typeface="Times New Roman" panose="02020603050405020304" pitchFamily="18" charset="0"/>
            </a:endParaRPr>
          </a:p>
          <a:p>
            <a:endParaRPr lang="hu-HU" dirty="0"/>
          </a:p>
        </p:txBody>
      </p:sp>
    </p:spTree>
    <p:extLst>
      <p:ext uri="{BB962C8B-B14F-4D97-AF65-F5344CB8AC3E}">
        <p14:creationId xmlns:p14="http://schemas.microsoft.com/office/powerpoint/2010/main" val="1240129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F100657-041D-774C-D39C-B055375C0A0D}"/>
              </a:ext>
            </a:extLst>
          </p:cNvPr>
          <p:cNvSpPr>
            <a:spLocks noGrp="1"/>
          </p:cNvSpPr>
          <p:nvPr>
            <p:ph type="title"/>
          </p:nvPr>
        </p:nvSpPr>
        <p:spPr>
          <a:xfrm>
            <a:off x="2592925" y="624110"/>
            <a:ext cx="8911687" cy="574375"/>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F64177BF-1424-4E75-1ACA-3999177B52DF}"/>
              </a:ext>
            </a:extLst>
          </p:cNvPr>
          <p:cNvSpPr>
            <a:spLocks noGrp="1"/>
          </p:cNvSpPr>
          <p:nvPr>
            <p:ph idx="1"/>
          </p:nvPr>
        </p:nvSpPr>
        <p:spPr>
          <a:xfrm>
            <a:off x="2589212" y="1109710"/>
            <a:ext cx="8915400" cy="4136994"/>
          </a:xfrm>
        </p:spPr>
        <p:txBody>
          <a:bodyPr/>
          <a:lstStyle/>
          <a:p>
            <a:pPr algn="l"/>
            <a:endParaRPr lang="hu-HU" sz="1800" dirty="0">
              <a:latin typeface="CIDFont+F5"/>
            </a:endParaRPr>
          </a:p>
          <a:p>
            <a:pPr algn="l"/>
            <a:r>
              <a:rPr lang="hu-HU" sz="1800" dirty="0">
                <a:latin typeface="CIDFont+F5"/>
              </a:rPr>
              <a:t>Vagyonrendezési eljárásban megszerzett jövedelem adózása:</a:t>
            </a:r>
          </a:p>
          <a:p>
            <a:pPr algn="just"/>
            <a:r>
              <a:rPr lang="hu-HU" sz="1800" b="0" i="0" u="none" strike="noStrike" baseline="0" dirty="0">
                <a:latin typeface="CIDFont+F5"/>
              </a:rPr>
              <a:t>Ha egy társas vállalkozás jogutód nélküli megszűnését követően kerül elő valamely vagyontárgy, vagyonelem, amelyet a társaság volt tagjai között kellene felosztani, ún. vagyonrendezési eljárás lefolytatása szükséges.</a:t>
            </a:r>
          </a:p>
          <a:p>
            <a:pPr algn="just"/>
            <a:r>
              <a:rPr lang="hu-HU" sz="1800" b="0" i="0" u="none" strike="noStrike" baseline="0" dirty="0">
                <a:latin typeface="CIDFont+F5"/>
              </a:rPr>
              <a:t>Ebben az esetben a vállalkozásból kivont jövedelem adózási szabályai nem alkalmazhatók, </a:t>
            </a:r>
            <a:r>
              <a:rPr lang="hu-HU" sz="1800" b="1" i="0" u="none" strike="noStrike" baseline="0" dirty="0">
                <a:latin typeface="CIDFont+F5"/>
              </a:rPr>
              <a:t>egyéb jövedelemnek minősül </a:t>
            </a:r>
            <a:r>
              <a:rPr lang="hu-HU" sz="1800" b="0" i="0" u="none" strike="noStrike" baseline="0" dirty="0">
                <a:latin typeface="CIDFont+F5"/>
              </a:rPr>
              <a:t>a társas vállalkozás jogutód nélküli törlését követően lefolytatott vagyonrendezési eljárás során a volt tagnak a társaság vagyonából a vagyonfelosztási javaslat alapján pénzben vagy nem pénzben juttatott bevétel [Szja tv. 28. § (9) bekezdés – 2024. 01.01-től </a:t>
            </a:r>
          </a:p>
          <a:p>
            <a:endParaRPr lang="hu-HU" dirty="0"/>
          </a:p>
        </p:txBody>
      </p:sp>
    </p:spTree>
    <p:extLst>
      <p:ext uri="{BB962C8B-B14F-4D97-AF65-F5344CB8AC3E}">
        <p14:creationId xmlns:p14="http://schemas.microsoft.com/office/powerpoint/2010/main" val="4243619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F418C55-3DCF-CA2A-8499-9BA448A4F54F}"/>
              </a:ext>
            </a:extLst>
          </p:cNvPr>
          <p:cNvSpPr>
            <a:spLocks noGrp="1"/>
          </p:cNvSpPr>
          <p:nvPr>
            <p:ph type="title"/>
          </p:nvPr>
        </p:nvSpPr>
        <p:spPr>
          <a:xfrm>
            <a:off x="2592925" y="624110"/>
            <a:ext cx="8911687" cy="547742"/>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3B8C522B-C21F-49FC-200C-02D13E92A65D}"/>
              </a:ext>
            </a:extLst>
          </p:cNvPr>
          <p:cNvSpPr>
            <a:spLocks noGrp="1"/>
          </p:cNvSpPr>
          <p:nvPr>
            <p:ph idx="1"/>
          </p:nvPr>
        </p:nvSpPr>
        <p:spPr>
          <a:xfrm>
            <a:off x="2589212" y="1171852"/>
            <a:ext cx="8915400" cy="4739370"/>
          </a:xfrm>
        </p:spPr>
        <p:txBody>
          <a:bodyPr>
            <a:normAutofit/>
          </a:bodyPr>
          <a:lstStyle/>
          <a:p>
            <a:pPr algn="l"/>
            <a:endParaRPr lang="hu-HU" sz="1800" dirty="0">
              <a:latin typeface="CIDFont+F4"/>
            </a:endParaRPr>
          </a:p>
          <a:p>
            <a:pPr algn="l"/>
            <a:r>
              <a:rPr lang="hu-HU" sz="1800" b="1" dirty="0">
                <a:latin typeface="CIDFont+F4"/>
              </a:rPr>
              <a:t>Kriptoügyletből származó jövedelem </a:t>
            </a:r>
            <a:r>
              <a:rPr lang="hu-HU" sz="1800" dirty="0">
                <a:latin typeface="CIDFont+F4"/>
              </a:rPr>
              <a:t>adózásával kapcsolatos változás 2024.01.01.</a:t>
            </a:r>
            <a:endParaRPr lang="hu-HU" sz="1800" b="0" i="0" u="none" strike="noStrike" baseline="0" dirty="0">
              <a:latin typeface="CIDFont+F4"/>
            </a:endParaRPr>
          </a:p>
          <a:p>
            <a:pPr algn="just"/>
            <a:r>
              <a:rPr lang="hu-HU" sz="1800" b="0" i="0" u="none" strike="noStrike" baseline="0" dirty="0">
                <a:latin typeface="CIDFont+F4"/>
              </a:rPr>
              <a:t>Az eddigi jogértelmezés törvénybeiktatásra kerül, mely szerint az ilyen ügyleteknél lehetőség van </a:t>
            </a:r>
            <a:r>
              <a:rPr lang="hu-HU" sz="1800" b="0" i="0" u="none" strike="noStrike" baseline="0" dirty="0">
                <a:latin typeface="CIDFont+F5"/>
              </a:rPr>
              <a:t>ügyleti veszteség megállapítására olyankor is, ha a tárgyévben ügyleti bevétel szerzése nem történt, vagyis a </a:t>
            </a:r>
            <a:r>
              <a:rPr lang="hu-HU" sz="1800" b="0" i="0" u="none" strike="noStrike" baseline="0" dirty="0">
                <a:latin typeface="CIDFont+F4"/>
              </a:rPr>
              <a:t>magánszemélynek kizárólag kiadása merült fel [Szja tv. 67/C. § (2) bekezdés].</a:t>
            </a:r>
          </a:p>
          <a:p>
            <a:pPr algn="just"/>
            <a:r>
              <a:rPr lang="hu-HU" sz="1800" b="0" i="0" u="none" strike="noStrike" baseline="0" dirty="0">
                <a:latin typeface="CIDFont+F5"/>
              </a:rPr>
              <a:t>Bővül </a:t>
            </a:r>
            <a:r>
              <a:rPr lang="hu-HU" sz="1800" b="0" i="0" u="none" strike="noStrike" baseline="0" dirty="0">
                <a:latin typeface="CIDFont+F4"/>
              </a:rPr>
              <a:t>az ügyleti eredmény megállapítása során a </a:t>
            </a:r>
            <a:r>
              <a:rPr lang="hu-HU" sz="1800" b="0" i="0" u="none" strike="noStrike" baseline="0" dirty="0">
                <a:latin typeface="CIDFont+F5"/>
              </a:rPr>
              <a:t>kriptoeszköz megszerzésére fordított kiadásként figyelembe vehető kiadások köre </a:t>
            </a:r>
            <a:r>
              <a:rPr lang="hu-HU" sz="1800" b="0" i="0" u="none" strike="noStrike" baseline="0" dirty="0">
                <a:latin typeface="CIDFont+F4"/>
              </a:rPr>
              <a:t>is. Ezáltal olyan esetben, ha a magánszemély a </a:t>
            </a:r>
            <a:r>
              <a:rPr lang="hu-HU" sz="1800" b="0" i="0" u="none" strike="noStrike" baseline="0" dirty="0">
                <a:latin typeface="CIDFont+F5"/>
              </a:rPr>
              <a:t>kriptoeszközt jövedelemként szerezte, akkor ilyen kiadásként vehető számításba a magánszemély által megszerzett kriptoeszköz alapján jövedelemként megállapított összeg [Szja tv. 67/C. § (4) bekezdés]</a:t>
            </a:r>
            <a:r>
              <a:rPr lang="hu-HU" sz="1800" b="0" i="0" u="none" strike="noStrike" baseline="0" dirty="0">
                <a:latin typeface="CIDFont+F4"/>
              </a:rPr>
              <a:t>. </a:t>
            </a:r>
          </a:p>
          <a:p>
            <a:pPr algn="just"/>
            <a:r>
              <a:rPr lang="hu-HU" sz="1800" dirty="0">
                <a:latin typeface="CIDFont+F5"/>
              </a:rPr>
              <a:t>Ha a magánszemély az adóévben, az adóévet megelőző évben, vagy az adóévet megelőző két évben kriptoeszközzel végrehajtott ügyletből származó </a:t>
            </a:r>
            <a:r>
              <a:rPr lang="hu-HU" sz="1800" b="1" dirty="0">
                <a:latin typeface="CIDFont+F5"/>
              </a:rPr>
              <a:t>veszteséget ért el </a:t>
            </a:r>
            <a:r>
              <a:rPr lang="hu-HU" sz="1800" dirty="0">
                <a:latin typeface="CIDFont+F5"/>
              </a:rPr>
              <a:t>és azt a veszteség keletkezésének évéről szóló adóbevallásában feltünteti, </a:t>
            </a:r>
            <a:r>
              <a:rPr lang="hu-HU" sz="1800" b="1" dirty="0">
                <a:latin typeface="CIDFont+F5"/>
              </a:rPr>
              <a:t>adókiegyenlítésre </a:t>
            </a:r>
            <a:r>
              <a:rPr lang="hu-HU" sz="1800" dirty="0">
                <a:latin typeface="CIDFont+F5"/>
              </a:rPr>
              <a:t>jogosult, amelyet az adóbevallásában megfizetett adóként érvényesíthet. </a:t>
            </a:r>
          </a:p>
          <a:p>
            <a:pPr marR="0" algn="just"/>
            <a:endParaRPr lang="hu-HU" sz="1800" dirty="0"/>
          </a:p>
          <a:p>
            <a:pPr algn="just"/>
            <a:endParaRPr lang="hu-HU" dirty="0"/>
          </a:p>
        </p:txBody>
      </p:sp>
    </p:spTree>
    <p:extLst>
      <p:ext uri="{BB962C8B-B14F-4D97-AF65-F5344CB8AC3E}">
        <p14:creationId xmlns:p14="http://schemas.microsoft.com/office/powerpoint/2010/main" val="3496621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8C3E592-674A-9032-8458-5C2182E76576}"/>
              </a:ext>
            </a:extLst>
          </p:cNvPr>
          <p:cNvSpPr>
            <a:spLocks noGrp="1"/>
          </p:cNvSpPr>
          <p:nvPr>
            <p:ph type="title"/>
          </p:nvPr>
        </p:nvSpPr>
        <p:spPr>
          <a:xfrm>
            <a:off x="2592925" y="624110"/>
            <a:ext cx="8911687" cy="556620"/>
          </a:xfrm>
        </p:spPr>
        <p:txBody>
          <a:bodyPr>
            <a:normAutofit/>
          </a:bodyPr>
          <a:lstStyle/>
          <a:p>
            <a:pPr algn="ctr"/>
            <a:r>
              <a:rPr lang="hu-HU" sz="2000" dirty="0">
                <a:latin typeface="CIDFont+F5"/>
              </a:rPr>
              <a:t>Személyi jövedelemadó </a:t>
            </a:r>
          </a:p>
        </p:txBody>
      </p:sp>
      <p:sp>
        <p:nvSpPr>
          <p:cNvPr id="3" name="Tartalom helye 2">
            <a:extLst>
              <a:ext uri="{FF2B5EF4-FFF2-40B4-BE49-F238E27FC236}">
                <a16:creationId xmlns:a16="http://schemas.microsoft.com/office/drawing/2014/main" id="{8D43EA63-950B-0E19-A0FA-9EAC994029E8}"/>
              </a:ext>
            </a:extLst>
          </p:cNvPr>
          <p:cNvSpPr>
            <a:spLocks noGrp="1"/>
          </p:cNvSpPr>
          <p:nvPr>
            <p:ph idx="1"/>
          </p:nvPr>
        </p:nvSpPr>
        <p:spPr>
          <a:xfrm>
            <a:off x="2589212" y="1012054"/>
            <a:ext cx="8915400" cy="4899168"/>
          </a:xfrm>
        </p:spPr>
        <p:txBody>
          <a:bodyPr>
            <a:normAutofit lnSpcReduction="10000"/>
          </a:bodyPr>
          <a:lstStyle/>
          <a:p>
            <a:r>
              <a:rPr lang="hu-HU" b="1" dirty="0">
                <a:latin typeface="CIDFont+F5"/>
              </a:rPr>
              <a:t>Egyéni vállalkozók </a:t>
            </a:r>
            <a:r>
              <a:rPr lang="hu-HU" dirty="0">
                <a:latin typeface="CIDFont+F5"/>
              </a:rPr>
              <a:t>adózását érintő változások</a:t>
            </a:r>
          </a:p>
          <a:p>
            <a:pPr algn="just"/>
            <a:r>
              <a:rPr lang="hu-HU" dirty="0">
                <a:latin typeface="CIDFont+F5"/>
              </a:rPr>
              <a:t>Az egyéni vállalkozók közteherviselését érintő szabályokról szóló 441/2022. (XI.7.)Korm. rendelet alapján 2023. 01.01-től nem 40 százalékos, hanem 80 százalékos költséghányadot alkalmazhat az az átalányadózó egyéni vállalkozó, aki kizárólag személygépjármű-vezetői képzés tevékenységből (TESZOR’08-58.53.11.) szerez bevételt – ezen rendelkezés 2023. augusztus 1-jétől beépült az Szja tv. 53. § (2) bekezdés l) pontjába.</a:t>
            </a:r>
          </a:p>
          <a:p>
            <a:pPr algn="just"/>
            <a:r>
              <a:rPr lang="hu-HU" dirty="0">
                <a:latin typeface="CIDFont+F5"/>
              </a:rPr>
              <a:t>Az egyéni vállalkozók átalányadója esetében a tevékenységre vonatkozó költséghányad meghatározásához a 2008. január 1-jétől hatályos TESZOR’08 struktúrát kell alkalmazni.</a:t>
            </a:r>
          </a:p>
          <a:p>
            <a:pPr algn="just"/>
            <a:r>
              <a:rPr lang="hu-HU" dirty="0">
                <a:latin typeface="CIDFont+F5"/>
              </a:rPr>
              <a:t>2024. január 1-jétől a szünetelés </a:t>
            </a:r>
            <a:r>
              <a:rPr lang="hu-HU" sz="1800" b="0" i="0" u="none" strike="noStrike" baseline="0" dirty="0">
                <a:latin typeface="CIDFont+F5"/>
              </a:rPr>
              <a:t>kezdő napjától az addig végzett egyéni vállalkozói tevékenységre tekintettel befolyt ellenérték (bevétel) a szünetelés megkezdését megelőző napon megszerzett vállalkozói bevételnek számít, az ezen időszakban igazoltan felmerült kiadás pedig a szünetelés megkezdését megelőző napon elszámolható vállalkozói költségnek minősül [Szja tv. 57. § (5) bekezdés].</a:t>
            </a:r>
          </a:p>
          <a:p>
            <a:pPr algn="just"/>
            <a:r>
              <a:rPr lang="hu-HU" sz="1800" b="0" i="0" u="none" strike="noStrike" baseline="0" dirty="0">
                <a:latin typeface="CIDFont+F5"/>
              </a:rPr>
              <a:t>Átmeneti szabály alapján e rendelkezést a 2023. december 31-ét követően megkezdett szünetelés esetében kell alkalmazni, a 2024. január 1-jén folyamatban lévő szünetelés esetén pedig a 2023. december 31-én hatályos szabályok alkalmazandók.</a:t>
            </a:r>
            <a:r>
              <a:rPr lang="hu-HU" dirty="0">
                <a:latin typeface="CIDFont+F5"/>
              </a:rPr>
              <a:t>     </a:t>
            </a:r>
          </a:p>
        </p:txBody>
      </p:sp>
    </p:spTree>
    <p:extLst>
      <p:ext uri="{BB962C8B-B14F-4D97-AF65-F5344CB8AC3E}">
        <p14:creationId xmlns:p14="http://schemas.microsoft.com/office/powerpoint/2010/main" val="845350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DE7D930-26B0-8613-35F6-38F7E18A54F5}"/>
              </a:ext>
            </a:extLst>
          </p:cNvPr>
          <p:cNvSpPr>
            <a:spLocks noGrp="1"/>
          </p:cNvSpPr>
          <p:nvPr>
            <p:ph type="title"/>
          </p:nvPr>
        </p:nvSpPr>
        <p:spPr>
          <a:xfrm>
            <a:off x="2592925" y="435007"/>
            <a:ext cx="8911687" cy="511772"/>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3DE7E50B-233D-B532-13F3-913C191465AF}"/>
              </a:ext>
            </a:extLst>
          </p:cNvPr>
          <p:cNvSpPr>
            <a:spLocks noGrp="1"/>
          </p:cNvSpPr>
          <p:nvPr>
            <p:ph idx="1"/>
          </p:nvPr>
        </p:nvSpPr>
        <p:spPr>
          <a:xfrm>
            <a:off x="2589212" y="1100831"/>
            <a:ext cx="8915400" cy="4810391"/>
          </a:xfrm>
        </p:spPr>
        <p:txBody>
          <a:bodyPr>
            <a:normAutofit lnSpcReduction="10000"/>
          </a:bodyPr>
          <a:lstStyle/>
          <a:p>
            <a:r>
              <a:rPr lang="hu-HU" b="1" dirty="0">
                <a:latin typeface="CIDFont+F5"/>
              </a:rPr>
              <a:t>Egyéni vállalkozók </a:t>
            </a:r>
            <a:r>
              <a:rPr lang="hu-HU" dirty="0">
                <a:latin typeface="CIDFont+F5"/>
              </a:rPr>
              <a:t>adózását érintő változások</a:t>
            </a:r>
          </a:p>
          <a:p>
            <a:pPr algn="just"/>
            <a:r>
              <a:rPr lang="hu-HU" dirty="0">
                <a:latin typeface="CIDFont+F5"/>
              </a:rPr>
              <a:t>Az átalányadózásra vonatkozó jogosultság megszűnésére irányadó szabály módosulása 2024.01.01.</a:t>
            </a:r>
          </a:p>
          <a:p>
            <a:r>
              <a:rPr lang="hu-HU" dirty="0">
                <a:latin typeface="CIDFont+F5"/>
              </a:rPr>
              <a:t>Ha az átalányadózásra való jogosultság a bevételi értékhatár túllépése esetén megszűnik, vagy </a:t>
            </a:r>
          </a:p>
          <a:p>
            <a:pPr algn="just"/>
            <a:r>
              <a:rPr lang="hu-HU" dirty="0">
                <a:latin typeface="CIDFont+F5"/>
              </a:rPr>
              <a:t>Ha az átalányadózás szerint adózó egyéni vállalkozó az egyéni vállalkozói tevékenységének megszüntetését követően az adóévben azt újrakezdi, </a:t>
            </a:r>
            <a:r>
              <a:rPr lang="hu-HU" sz="1800" dirty="0">
                <a:latin typeface="Times New Roman" panose="02020603050405020304" pitchFamily="18" charset="0"/>
              </a:rPr>
              <a:t> </a:t>
            </a:r>
            <a:r>
              <a:rPr lang="hu-HU" dirty="0">
                <a:latin typeface="CIDFont+F5"/>
              </a:rPr>
              <a:t>továbbá</a:t>
            </a:r>
          </a:p>
          <a:p>
            <a:pPr algn="just"/>
            <a:r>
              <a:rPr lang="hu-HU" sz="1800" dirty="0">
                <a:latin typeface="CIDFont+F5"/>
              </a:rPr>
              <a:t>ha az átalányadózásra való jogosultság </a:t>
            </a:r>
            <a:r>
              <a:rPr lang="hu-HU" sz="1800" b="1" dirty="0">
                <a:latin typeface="CIDFont+F5"/>
              </a:rPr>
              <a:t>azért szűnik meg, </a:t>
            </a:r>
            <a:r>
              <a:rPr lang="hu-HU" sz="1800" dirty="0">
                <a:latin typeface="CIDFont+F5"/>
              </a:rPr>
              <a:t>mert az állami adó- és vámhatóság az egyéni vállalkozó terhére a </a:t>
            </a:r>
            <a:r>
              <a:rPr lang="hu-HU" sz="1800" b="1" dirty="0">
                <a:latin typeface="CIDFont+F5"/>
              </a:rPr>
              <a:t>számla- vagy nyugtaadási kötelezettség elmulasztásáért véglegesen mulasztási bírságot állapított meg, </a:t>
            </a:r>
          </a:p>
          <a:p>
            <a:pPr algn="just"/>
            <a:r>
              <a:rPr lang="hu-HU" sz="1800" dirty="0">
                <a:latin typeface="CIDFont+F5"/>
              </a:rPr>
              <a:t>az egyéni vállalkozónak az adóév egészére nézve át kell térnie a </a:t>
            </a:r>
            <a:r>
              <a:rPr lang="hu-HU" sz="1800" b="1" dirty="0">
                <a:latin typeface="CIDFont+F5"/>
              </a:rPr>
              <a:t>vállalkozói jövedelem szerinti adózás alkalmazására</a:t>
            </a:r>
            <a:r>
              <a:rPr lang="hu-HU" sz="1800" dirty="0">
                <a:latin typeface="CIDFont+F5"/>
              </a:rPr>
              <a:t>. Ekkor át kell térnie a pénztárkönyv teljes és az egyébként szükséges részletező nyilvántartások vezetésére, azzal, hogy a jogosultság megszűnésének időpontját megelőző időszakra vonatkozó költségadatokat elégséges a pénztárkönyvben az abban foglalt részletezettség szerint, de tételenként egyösszegben feltüntetnie [Szja tv. 52. § (2) bekezdés].</a:t>
            </a:r>
            <a:r>
              <a:rPr lang="hu-HU" dirty="0">
                <a:latin typeface="CIDFont+F5"/>
              </a:rPr>
              <a:t> </a:t>
            </a:r>
            <a:endParaRPr lang="hu-HU" sz="1800" dirty="0"/>
          </a:p>
          <a:p>
            <a:endParaRPr lang="hu-HU" dirty="0">
              <a:latin typeface="CIDFont+F5"/>
            </a:endParaRPr>
          </a:p>
        </p:txBody>
      </p:sp>
    </p:spTree>
    <p:extLst>
      <p:ext uri="{BB962C8B-B14F-4D97-AF65-F5344CB8AC3E}">
        <p14:creationId xmlns:p14="http://schemas.microsoft.com/office/powerpoint/2010/main" val="3003416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3407244-9711-9960-0F8B-ACB1497AE699}"/>
              </a:ext>
            </a:extLst>
          </p:cNvPr>
          <p:cNvSpPr>
            <a:spLocks noGrp="1"/>
          </p:cNvSpPr>
          <p:nvPr>
            <p:ph type="title"/>
          </p:nvPr>
        </p:nvSpPr>
        <p:spPr>
          <a:xfrm>
            <a:off x="2592925" y="497151"/>
            <a:ext cx="8911687" cy="449628"/>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41D1A361-ED25-B858-A673-AEC5776D2BC1}"/>
              </a:ext>
            </a:extLst>
          </p:cNvPr>
          <p:cNvSpPr>
            <a:spLocks noGrp="1"/>
          </p:cNvSpPr>
          <p:nvPr>
            <p:ph idx="1"/>
          </p:nvPr>
        </p:nvSpPr>
        <p:spPr>
          <a:xfrm>
            <a:off x="2589212" y="946779"/>
            <a:ext cx="8915400" cy="4964443"/>
          </a:xfrm>
        </p:spPr>
        <p:txBody>
          <a:bodyPr>
            <a:normAutofit fontScale="92500" lnSpcReduction="20000"/>
          </a:bodyPr>
          <a:lstStyle/>
          <a:p>
            <a:r>
              <a:rPr lang="hu-HU" b="1" dirty="0">
                <a:latin typeface="CIDFont+F5"/>
              </a:rPr>
              <a:t>Mezőgazdasági őstermelők </a:t>
            </a:r>
            <a:r>
              <a:rPr lang="hu-HU" dirty="0">
                <a:latin typeface="CIDFont+F5"/>
              </a:rPr>
              <a:t>adózását érintő változás – 2023.07.15.</a:t>
            </a:r>
          </a:p>
          <a:p>
            <a:pPr marR="0" algn="just"/>
            <a:r>
              <a:rPr lang="hu-HU" sz="1800" b="1" dirty="0">
                <a:latin typeface="CIDFont+F5"/>
              </a:rPr>
              <a:t>Ingó vagyontárgy átruházásából származó bevételnek </a:t>
            </a:r>
            <a:r>
              <a:rPr lang="hu-HU" sz="1800" dirty="0">
                <a:latin typeface="CIDFont+F5"/>
              </a:rPr>
              <a:t>minősül az őstermelői tevékenység keretében hasznosított, kizárólag üzemi célt szolgáló tárgyi eszköz értékesítéséből származó bevétel. Az őstermelő az értékcsökkenési leírást, továbbá a törvény szerinti  igazolt költségeket abban az esetben vonhatja le a bevételéből, ha azokat az őstermelői tevékenységéből származó bevételével szemben költségként nem számolta el. </a:t>
            </a:r>
          </a:p>
          <a:p>
            <a:pPr marR="0" algn="just"/>
            <a:r>
              <a:rPr lang="hu-HU" sz="1800" dirty="0">
                <a:latin typeface="CIDFont+F5"/>
              </a:rPr>
              <a:t>A magánszemély az őstermelői tevékenység keretében hasznosított, </a:t>
            </a:r>
            <a:r>
              <a:rPr lang="hu-HU" sz="1800" b="1" dirty="0">
                <a:latin typeface="CIDFont+F5"/>
              </a:rPr>
              <a:t>kizárólag üzemi célt szolgáló tárgyi eszköz értékesítéséből származó bevételt </a:t>
            </a:r>
            <a:r>
              <a:rPr lang="hu-HU" sz="1800" dirty="0">
                <a:latin typeface="CIDFont+F5"/>
              </a:rPr>
              <a:t>az igazolt költségeken túl csökkentheti az őstermelői tevékenység keretében hasznosított, kizárólag üzemi célt szolgáló azon tárgyi eszköz értékcsökkenésként még el nem számolt beruházási költségével, amelyet a tárgyévben, illetve a tárgyévet követő évben az adóbevallás benyújtásáig, de legfeljebb a bevallás benyújtására nyitva álló határidőig szerez meg. A beruházási költségnek az átruházásból származó bevételt meghaladó része a 11. számú melléklet szerint értékcsökkenési leírásként elszámolható. Az őstermelő a tárgyi eszköz nyilvántartását úgy vezeti, hogy abból megállapítható legyen, hogy a tárgyi eszköz értékesítéséből származó bevételét mely tárgyi eszköz beruházási költségével csökkenti [Szja tv. 589. § (13) bekezdés]</a:t>
            </a:r>
            <a:r>
              <a:rPr lang="hu-HU" dirty="0">
                <a:latin typeface="CIDFont+F5"/>
              </a:rPr>
              <a:t>.</a:t>
            </a:r>
          </a:p>
          <a:p>
            <a:pPr marR="0" algn="just"/>
            <a:r>
              <a:rPr lang="hu-HU" sz="1800" dirty="0">
                <a:latin typeface="CIDFont+F5"/>
              </a:rPr>
              <a:t>E rendelkezés  az őstermelői tevékenység keretében hasznosított kizárólag üzemi célt szolgáló tárgyi eszköz </a:t>
            </a:r>
            <a:r>
              <a:rPr lang="hu-HU" sz="1800" b="1" dirty="0">
                <a:latin typeface="CIDFont+F5"/>
              </a:rPr>
              <a:t>2022. január 1-jét követően megvalósuló értékesítése esetén is alkalmazható, </a:t>
            </a:r>
            <a:r>
              <a:rPr lang="hu-HU" sz="1800" dirty="0">
                <a:latin typeface="CIDFont+F5"/>
              </a:rPr>
              <a:t>így az őstermelők a 22SZJA bevallásban bevallott és megfizetett, ingó értékesítéséből származó jövedelem adóját a bevallás önellenőrzése útján visszaigényelhetik az elévülési időn belül [Szja tv. 104. § (3) bekezdés].  </a:t>
            </a:r>
            <a:r>
              <a:rPr lang="hu-HU" dirty="0">
                <a:latin typeface="CIDFont+F5"/>
              </a:rPr>
              <a:t> </a:t>
            </a:r>
            <a:endParaRPr lang="hu-HU" sz="1800" dirty="0">
              <a:latin typeface="CIDFont+F5"/>
            </a:endParaRPr>
          </a:p>
          <a:p>
            <a:endParaRPr lang="hu-HU" dirty="0">
              <a:latin typeface="CIDFont+F5"/>
            </a:endParaRPr>
          </a:p>
        </p:txBody>
      </p:sp>
    </p:spTree>
    <p:extLst>
      <p:ext uri="{BB962C8B-B14F-4D97-AF65-F5344CB8AC3E}">
        <p14:creationId xmlns:p14="http://schemas.microsoft.com/office/powerpoint/2010/main" val="1957970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F556CDE-17EB-DF9A-5843-22614567F6EA}"/>
              </a:ext>
            </a:extLst>
          </p:cNvPr>
          <p:cNvSpPr>
            <a:spLocks noGrp="1"/>
          </p:cNvSpPr>
          <p:nvPr>
            <p:ph type="title"/>
          </p:nvPr>
        </p:nvSpPr>
        <p:spPr>
          <a:xfrm>
            <a:off x="2592925" y="624110"/>
            <a:ext cx="8911687" cy="503354"/>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01009D98-C2B2-3C11-F0AA-184523704B8E}"/>
              </a:ext>
            </a:extLst>
          </p:cNvPr>
          <p:cNvSpPr>
            <a:spLocks noGrp="1"/>
          </p:cNvSpPr>
          <p:nvPr>
            <p:ph idx="1"/>
          </p:nvPr>
        </p:nvSpPr>
        <p:spPr>
          <a:xfrm>
            <a:off x="2589212" y="1029810"/>
            <a:ext cx="8915400" cy="4881412"/>
          </a:xfrm>
        </p:spPr>
        <p:txBody>
          <a:bodyPr/>
          <a:lstStyle/>
          <a:p>
            <a:pPr marR="0" algn="just"/>
            <a:endParaRPr lang="hu-HU" sz="1800" dirty="0">
              <a:latin typeface="CIDFont+F5"/>
            </a:endParaRPr>
          </a:p>
          <a:p>
            <a:pPr marR="0" algn="just"/>
            <a:r>
              <a:rPr lang="hu-HU" dirty="0">
                <a:latin typeface="CIDFont+F5"/>
              </a:rPr>
              <a:t>Mezőgazdasági őstermelőket érintő változás – 2023.07.15.</a:t>
            </a:r>
          </a:p>
          <a:p>
            <a:pPr marR="0" algn="just"/>
            <a:r>
              <a:rPr lang="hu-HU" sz="1800" dirty="0">
                <a:latin typeface="CIDFont+F5"/>
              </a:rPr>
              <a:t>Ha az őstermelők családi gazdasága </a:t>
            </a:r>
            <a:r>
              <a:rPr lang="hu-HU" sz="1800" b="1" dirty="0">
                <a:latin typeface="CIDFont+F5"/>
              </a:rPr>
              <a:t>év közben megszűnik, </a:t>
            </a:r>
            <a:r>
              <a:rPr lang="hu-HU" sz="1800" dirty="0">
                <a:latin typeface="CIDFont+F5"/>
              </a:rPr>
              <a:t>akkor az őstermelők családi gazdasága tagjainak jövedelmét úgy kell meghatározni, hogy az őstermelők családi gazdaságának az őstermelői nyilvántartásból való törlése időpontjáig megszerzett bevételt és - tételes költségelszámolás esetén - a költségeket fel kell osztani az alapító szerződés szerint, vagy egyenlő arányban a törlés napján közös tevékenységeket folytató tagok között [Szja tv. 6. sz. melléklet 7. pont] </a:t>
            </a:r>
          </a:p>
          <a:p>
            <a:pPr marR="0" algn="just"/>
            <a:r>
              <a:rPr lang="hu-HU" sz="1800" dirty="0">
                <a:latin typeface="CIDFont+F5"/>
              </a:rPr>
              <a:t>[A családi gazdaságokról szóló 2020.  CXXIII. tv. szerint a csg. alapítása céljából a tagok írásbeli szerződést kötnek, amely tartalmazza egyebek mellett a működésükre,  az őstermelői közös tevékenység nyereségére és vesztesésére vonatkozó megállapodásukat].  </a:t>
            </a:r>
            <a:endParaRPr lang="hu-HU" sz="1800" dirty="0"/>
          </a:p>
          <a:p>
            <a:endParaRPr lang="hu-HU" dirty="0">
              <a:latin typeface="CIDFont+F5"/>
            </a:endParaRPr>
          </a:p>
        </p:txBody>
      </p:sp>
    </p:spTree>
    <p:extLst>
      <p:ext uri="{BB962C8B-B14F-4D97-AF65-F5344CB8AC3E}">
        <p14:creationId xmlns:p14="http://schemas.microsoft.com/office/powerpoint/2010/main" val="1418967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BC0BDCB-245F-FDDF-FEE2-23C8469EA3DB}"/>
              </a:ext>
            </a:extLst>
          </p:cNvPr>
          <p:cNvSpPr>
            <a:spLocks noGrp="1"/>
          </p:cNvSpPr>
          <p:nvPr>
            <p:ph type="title"/>
          </p:nvPr>
        </p:nvSpPr>
        <p:spPr>
          <a:xfrm>
            <a:off x="2592925" y="624110"/>
            <a:ext cx="8911687" cy="396822"/>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42136752-46BA-0919-B63C-3DC913010EFB}"/>
              </a:ext>
            </a:extLst>
          </p:cNvPr>
          <p:cNvSpPr>
            <a:spLocks noGrp="1"/>
          </p:cNvSpPr>
          <p:nvPr>
            <p:ph idx="1"/>
          </p:nvPr>
        </p:nvSpPr>
        <p:spPr>
          <a:xfrm>
            <a:off x="2589212" y="1020932"/>
            <a:ext cx="8915400" cy="5548544"/>
          </a:xfrm>
        </p:spPr>
        <p:txBody>
          <a:bodyPr>
            <a:normAutofit lnSpcReduction="10000"/>
          </a:bodyPr>
          <a:lstStyle/>
          <a:p>
            <a:r>
              <a:rPr lang="hu-HU" dirty="0">
                <a:latin typeface="CIDFont+F5"/>
              </a:rPr>
              <a:t>Osztalékjövedelemmel kapcsolatos változások - 2023.09.12.</a:t>
            </a:r>
          </a:p>
          <a:p>
            <a:pPr algn="just"/>
            <a:r>
              <a:rPr lang="hu-HU" dirty="0">
                <a:latin typeface="CIDFont+F5"/>
              </a:rPr>
              <a:t>Módosult az osztalék fogalma, osztaléknak minősül: </a:t>
            </a:r>
            <a:r>
              <a:rPr lang="hu-HU" sz="1800" i="0" dirty="0">
                <a:latin typeface="Times New Roman" panose="02020603050405020304" pitchFamily="18" charset="0"/>
              </a:rPr>
              <a:t> </a:t>
            </a:r>
            <a:r>
              <a:rPr lang="hu-HU" sz="1800" i="0" dirty="0">
                <a:latin typeface="CIDFont+F5"/>
              </a:rPr>
              <a:t>bizalmi vagyonkezelési jogviszony alapján a vagyonkezelő által a kedvezményezett vagy a vagyonrendelő magánszemély részére a számviteli szabályok szerinti tartalék terhére juttatott vagyoni érték,</a:t>
            </a:r>
          </a:p>
          <a:p>
            <a:pPr marR="0" algn="just"/>
            <a:r>
              <a:rPr lang="hu-HU" sz="1800" i="0" dirty="0">
                <a:latin typeface="CIDFont+F5"/>
              </a:rPr>
              <a:t>a magánalapítvány által a kedvezményezett magánszemély részére a számviteli szabályok szerinti felhalmozott adózott eredmény értékét meg nem haladó összegben juttatott vagyoni érték [Szja tv. 66. § (1) bekezdés ae), ag) pont]</a:t>
            </a:r>
            <a:r>
              <a:rPr lang="hu-HU" dirty="0">
                <a:latin typeface="CIDFont+F5"/>
              </a:rPr>
              <a:t>.</a:t>
            </a:r>
          </a:p>
          <a:p>
            <a:pPr marR="0" algn="just"/>
            <a:r>
              <a:rPr lang="hu-HU" dirty="0">
                <a:latin typeface="CIDFont+F5"/>
              </a:rPr>
              <a:t>A módosított szabályozást a</a:t>
            </a:r>
            <a:r>
              <a:rPr lang="hu-HU" sz="1800" b="0" i="0" dirty="0">
                <a:latin typeface="CIDFont+F5"/>
              </a:rPr>
              <a:t> hatálybalépést követően létrejött bizalmi vagyonkezelési jogviszony és olyan magánalapítvány esetében kell alkalmazni, amelynek bejegyzését e rendelkezések hatálybalépését követően kezdeményezték (a továbbiakban: bejegyzett magánalapítvány). </a:t>
            </a:r>
            <a:endParaRPr lang="hu-HU" dirty="0">
              <a:latin typeface="CIDFont+F5"/>
            </a:endParaRPr>
          </a:p>
          <a:p>
            <a:pPr marR="0" algn="just"/>
            <a:r>
              <a:rPr lang="hu-HU" sz="1800" dirty="0">
                <a:latin typeface="CIDFont+F5"/>
              </a:rPr>
              <a:t>Alkalmazni kell a már létrejött bizalmi vagyonkezelési jogviszony keretében, vagy a már bejegyzett magánalapítvány részére történő, a hatálybalépést követő vagyonátadás esetében is.</a:t>
            </a:r>
          </a:p>
          <a:p>
            <a:pPr marR="0" algn="just"/>
            <a:r>
              <a:rPr lang="hu-HU" dirty="0">
                <a:latin typeface="CIDFont+F5"/>
              </a:rPr>
              <a:t>A hatálybalépést megelőzően keletkezett ügyletek esetében a kiadott vagyon szerzési értékére vonatkozó új szabályokat a kedvezményezett magánszemély akkor alkalmazhatja, ha a vagyonkiadás és az új szabályok hatálybalépése között legalább 3 év eltelt [Szja tv. 105. §]. </a:t>
            </a:r>
            <a:endParaRPr lang="hu-HU" sz="1800" dirty="0">
              <a:latin typeface="CIDFont+F5"/>
            </a:endParaRPr>
          </a:p>
          <a:p>
            <a:pPr marR="0" algn="just"/>
            <a:endParaRPr lang="hu-HU" sz="1800" dirty="0">
              <a:latin typeface="CIDFont+F5"/>
            </a:endParaRPr>
          </a:p>
          <a:p>
            <a:pPr marR="0" algn="just"/>
            <a:endParaRPr lang="hu-HU" sz="1800" dirty="0"/>
          </a:p>
          <a:p>
            <a:pPr marR="0" algn="just"/>
            <a:endParaRPr lang="hu-HU" dirty="0">
              <a:latin typeface="CIDFont+F5"/>
            </a:endParaRPr>
          </a:p>
          <a:p>
            <a:pPr marR="0" algn="just"/>
            <a:endParaRPr lang="hu-HU" sz="1800" dirty="0">
              <a:latin typeface="CIDFont+F5"/>
            </a:endParaRPr>
          </a:p>
          <a:p>
            <a:endParaRPr lang="hu-HU" dirty="0">
              <a:latin typeface="CIDFont+F5"/>
            </a:endParaRPr>
          </a:p>
        </p:txBody>
      </p:sp>
    </p:spTree>
    <p:extLst>
      <p:ext uri="{BB962C8B-B14F-4D97-AF65-F5344CB8AC3E}">
        <p14:creationId xmlns:p14="http://schemas.microsoft.com/office/powerpoint/2010/main" val="3919708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9EF54C7-0397-76C7-2F48-17796D4A8AC3}"/>
              </a:ext>
            </a:extLst>
          </p:cNvPr>
          <p:cNvSpPr>
            <a:spLocks noGrp="1"/>
          </p:cNvSpPr>
          <p:nvPr>
            <p:ph type="title"/>
          </p:nvPr>
        </p:nvSpPr>
        <p:spPr>
          <a:xfrm>
            <a:off x="2592925" y="624110"/>
            <a:ext cx="8911687" cy="322668"/>
          </a:xfrm>
        </p:spPr>
        <p:txBody>
          <a:bodyPr>
            <a:no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EFFD23CF-88D8-B546-5022-3B0AFDD6C91B}"/>
              </a:ext>
            </a:extLst>
          </p:cNvPr>
          <p:cNvSpPr>
            <a:spLocks noGrp="1"/>
          </p:cNvSpPr>
          <p:nvPr>
            <p:ph idx="1"/>
          </p:nvPr>
        </p:nvSpPr>
        <p:spPr>
          <a:xfrm>
            <a:off x="2589212" y="1100831"/>
            <a:ext cx="8915400" cy="4810391"/>
          </a:xfrm>
        </p:spPr>
        <p:txBody>
          <a:bodyPr/>
          <a:lstStyle/>
          <a:p>
            <a:endParaRPr lang="hu-HU" dirty="0">
              <a:latin typeface="CIDFont+F5"/>
            </a:endParaRPr>
          </a:p>
          <a:p>
            <a:r>
              <a:rPr lang="hu-HU" dirty="0">
                <a:latin typeface="CIDFont+F5"/>
              </a:rPr>
              <a:t>Nemzetközi vízi- és légi árufuvarozásban foglalkoztatottak napidíja - 2024.01.01.</a:t>
            </a:r>
          </a:p>
          <a:p>
            <a:pPr algn="just"/>
            <a:r>
              <a:rPr lang="hu-HU" dirty="0">
                <a:latin typeface="CIDFont+F5"/>
              </a:rPr>
              <a:t>Igazolás nélküli költségként számolható el a</a:t>
            </a:r>
            <a:r>
              <a:rPr lang="hu-HU" sz="1800" dirty="0">
                <a:latin typeface="Times New Roman" panose="02020603050405020304" pitchFamily="18" charset="0"/>
              </a:rPr>
              <a:t> nemzetközi vízi és légi árufuvarozásban és személyszállításban nemzetközi forgalomban üzemeltetett jármű fedélzetén foglalkoztatott, külföldön is munkát végző magánszemély esetében a külföldi kiküldetéshez kapcsolódó elismert költségekről szóló kormányrendelet 1. §-a szerint naponta elszámolható összeg, azaz </a:t>
            </a:r>
            <a:r>
              <a:rPr lang="hu-HU" sz="1800" b="1" dirty="0">
                <a:latin typeface="Times New Roman" panose="02020603050405020304" pitchFamily="18" charset="0"/>
              </a:rPr>
              <a:t>85 eurónak </a:t>
            </a:r>
            <a:r>
              <a:rPr lang="hu-HU" sz="1800" dirty="0">
                <a:latin typeface="Times New Roman" panose="02020603050405020304" pitchFamily="18" charset="0"/>
              </a:rPr>
              <a:t>megfelelő forintösszeg [Szja tv. 3. sz. melléklet II/12. pont]. </a:t>
            </a:r>
            <a:endParaRPr lang="hu-HU" dirty="0"/>
          </a:p>
        </p:txBody>
      </p:sp>
    </p:spTree>
    <p:extLst>
      <p:ext uri="{BB962C8B-B14F-4D97-AF65-F5344CB8AC3E}">
        <p14:creationId xmlns:p14="http://schemas.microsoft.com/office/powerpoint/2010/main" val="1081121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C629433-DE43-E8D3-DD06-C82988D10FAB}"/>
              </a:ext>
            </a:extLst>
          </p:cNvPr>
          <p:cNvSpPr>
            <a:spLocks noGrp="1"/>
          </p:cNvSpPr>
          <p:nvPr>
            <p:ph type="title"/>
          </p:nvPr>
        </p:nvSpPr>
        <p:spPr>
          <a:xfrm>
            <a:off x="2592925" y="624110"/>
            <a:ext cx="8911687" cy="441210"/>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28A58CE6-DFE3-F6EE-BD7C-D6095B510C92}"/>
              </a:ext>
            </a:extLst>
          </p:cNvPr>
          <p:cNvSpPr>
            <a:spLocks noGrp="1"/>
          </p:cNvSpPr>
          <p:nvPr>
            <p:ph idx="1"/>
          </p:nvPr>
        </p:nvSpPr>
        <p:spPr>
          <a:xfrm>
            <a:off x="2589212" y="1065319"/>
            <a:ext cx="8915400" cy="5370991"/>
          </a:xfrm>
        </p:spPr>
        <p:txBody>
          <a:bodyPr>
            <a:normAutofit fontScale="92500" lnSpcReduction="10000"/>
          </a:bodyPr>
          <a:lstStyle/>
          <a:p>
            <a:r>
              <a:rPr lang="hu-HU" dirty="0">
                <a:latin typeface="CIDFont+F5"/>
              </a:rPr>
              <a:t>Induló vállalkozásban szerzett tagsági jogot biztosító részesedés adózási szabályai – 2024.01.01.</a:t>
            </a:r>
          </a:p>
          <a:p>
            <a:pPr marR="0" algn="just"/>
            <a:r>
              <a:rPr lang="hu-HU" sz="1800" dirty="0">
                <a:latin typeface="CIDFont+F5"/>
              </a:rPr>
              <a:t>Nem minősül bevételnek a magánszemély által értékpapír formájában megszerzett vagyoni érték, ha a magánszemély </a:t>
            </a:r>
            <a:r>
              <a:rPr lang="hu-HU" sz="1800" b="1" dirty="0">
                <a:latin typeface="CIDFont+F5"/>
              </a:rPr>
              <a:t>induló vállalkozás munkavállalójaként, vezető tisztségviselőjeként ingyenesen vagy kedvezményesen </a:t>
            </a:r>
            <a:r>
              <a:rPr lang="hu-HU" sz="1800" dirty="0">
                <a:latin typeface="CIDFont+F5"/>
              </a:rPr>
              <a:t>szerez az induló vállalkozásban tagsági jogot megtestesítő részesedés megszerzésére vonatkozó jogot, feltéve, hogy a tagsági jogot megtestesítő részesedésre (üzletrészre, részvényre) ideértve azt az esetet is, amikor az említett magánszemély a részesedést jog gyakorlása révén a jog alapításakor induló vállalkozásnak minősülő személyben szerezte, feltéve, hogy a részesedés juttatása megfelel a rendeltetésszerű joggyakorlás követelményének és a munkavállaló, vezető tisztségviselő a megszerzett részesedést legalább három évig nem értékesíti.  </a:t>
            </a:r>
          </a:p>
          <a:p>
            <a:pPr marR="0" algn="just"/>
            <a:r>
              <a:rPr lang="hu-HU" dirty="0">
                <a:latin typeface="CIDFont+F5"/>
              </a:rPr>
              <a:t>Az induló vállalkozás magánszemélyként az adóévet követő év január 31-ig adatot szolgáltat a NAV részére az adóévben átadott összes részesedés könyv szerinti értékéről, valamint a részesedés ellenértékének magánszemély által megfizetett összegéről</a:t>
            </a:r>
            <a:r>
              <a:rPr lang="hu-HU" sz="1800" dirty="0">
                <a:latin typeface="CIDFont+F5"/>
              </a:rPr>
              <a:t>. </a:t>
            </a:r>
          </a:p>
          <a:p>
            <a:pPr marR="0" algn="just"/>
            <a:r>
              <a:rPr lang="hu-HU" dirty="0">
                <a:latin typeface="CIDFont+F5"/>
              </a:rPr>
              <a:t>Nem minősül bevételnek a jog formájában megszerzett vagyoni érték</a:t>
            </a:r>
            <a:r>
              <a:rPr lang="hu-HU" sz="1800" dirty="0">
                <a:latin typeface="CIDFont+F5"/>
              </a:rPr>
              <a:t>, ha a magánszemély induló vállalkozás munkavállalójaként, vezető tisztségviselőjeként szerez az induló vállalkozásban tagsági jogot megtestesítő részesedés megszerzésére vonatkozó jogot, feltéve, hogy a tagsági jogot megtestesítő részesedésre (üzletrészre, részvényre) vonatkozó jog juttatása megfelel a rendeltetésszerű joggyakorlás követelményének, és a munkavállaló, a vezető tisztségviselő a tagsági jogot megtestesítő részesedésre vonatkozó jogot a szerzést követő legalább három évig nem ruházza át másra </a:t>
            </a:r>
            <a:r>
              <a:rPr lang="hu-HU" dirty="0">
                <a:latin typeface="CIDFont+F5"/>
              </a:rPr>
              <a:t>[</a:t>
            </a:r>
            <a:r>
              <a:rPr lang="hu-HU" sz="1800" dirty="0">
                <a:latin typeface="CIDFont+F5"/>
              </a:rPr>
              <a:t>Szja tv. 77/A. § (2) bekezdés m) pont]. </a:t>
            </a:r>
            <a:r>
              <a:rPr lang="hu-HU" dirty="0">
                <a:latin typeface="CIDFont+F5"/>
              </a:rPr>
              <a:t> </a:t>
            </a:r>
            <a:endParaRPr lang="hu-HU" sz="1800" dirty="0">
              <a:latin typeface="CIDFont+F5"/>
            </a:endParaRPr>
          </a:p>
          <a:p>
            <a:endParaRPr lang="hu-HU" dirty="0">
              <a:latin typeface="CIDFont+F5"/>
            </a:endParaRPr>
          </a:p>
          <a:p>
            <a:endParaRPr lang="hu-HU" dirty="0">
              <a:latin typeface="CIDFont+F5"/>
            </a:endParaRPr>
          </a:p>
        </p:txBody>
      </p:sp>
    </p:spTree>
    <p:extLst>
      <p:ext uri="{BB962C8B-B14F-4D97-AF65-F5344CB8AC3E}">
        <p14:creationId xmlns:p14="http://schemas.microsoft.com/office/powerpoint/2010/main" val="2918171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BFC826B-4A9F-3F4C-FF20-EC120997CAA2}"/>
              </a:ext>
            </a:extLst>
          </p:cNvPr>
          <p:cNvSpPr>
            <a:spLocks noGrp="1"/>
          </p:cNvSpPr>
          <p:nvPr>
            <p:ph type="title"/>
          </p:nvPr>
        </p:nvSpPr>
        <p:spPr>
          <a:xfrm>
            <a:off x="2592925" y="624111"/>
            <a:ext cx="8911687" cy="609886"/>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D61FC9AB-BA6A-D502-1C6C-C57001D3D47A}"/>
              </a:ext>
            </a:extLst>
          </p:cNvPr>
          <p:cNvSpPr>
            <a:spLocks noGrp="1"/>
          </p:cNvSpPr>
          <p:nvPr>
            <p:ph idx="1"/>
          </p:nvPr>
        </p:nvSpPr>
        <p:spPr>
          <a:xfrm>
            <a:off x="2589212" y="1322773"/>
            <a:ext cx="8915400" cy="4588449"/>
          </a:xfrm>
        </p:spPr>
        <p:txBody>
          <a:bodyPr>
            <a:normAutofit fontScale="25000" lnSpcReduction="20000"/>
          </a:bodyPr>
          <a:lstStyle/>
          <a:p>
            <a:pPr algn="l"/>
            <a:r>
              <a:rPr lang="hu-HU" sz="6200" dirty="0">
                <a:latin typeface="CIDFont+F5"/>
                <a:ea typeface="Times New Roman" panose="02020603050405020304" pitchFamily="18" charset="0"/>
              </a:rPr>
              <a:t>A személyi jövedelemadóról szóló 1995. évi CXVII. Törvény (Szja tv.) </a:t>
            </a:r>
          </a:p>
          <a:p>
            <a:pPr algn="l"/>
            <a:r>
              <a:rPr lang="hu-HU" sz="6200" dirty="0">
                <a:latin typeface="CIDFont+F5"/>
                <a:ea typeface="Times New Roman" panose="02020603050405020304" pitchFamily="18" charset="0"/>
              </a:rPr>
              <a:t>A légitársaságok hozzájárulásáról és az egyes adótörvények módosításáról szóló 2023. évi LIX. törvény (Módosító tv. 1.) 2024. 01.01-től </a:t>
            </a:r>
          </a:p>
          <a:p>
            <a:pPr algn="l"/>
            <a:r>
              <a:rPr lang="hu-HU" sz="6200" dirty="0">
                <a:latin typeface="CIDFont+F5"/>
                <a:ea typeface="Times New Roman" panose="02020603050405020304" pitchFamily="18" charset="0"/>
              </a:rPr>
              <a:t>Az egyes adótörvények módosításáról szóló 2023. évi LXXXIII. törvény (Módosító tv. 2.)- részben 2023. adóévben, részben pedig 2024.01.01-től </a:t>
            </a:r>
          </a:p>
          <a:p>
            <a:pPr algn="l"/>
            <a:r>
              <a:rPr lang="hu-HU" sz="6200" dirty="0">
                <a:latin typeface="CIDFont+F5"/>
                <a:ea typeface="Times New Roman" panose="02020603050405020304" pitchFamily="18" charset="0"/>
              </a:rPr>
              <a:t>Veszélyhelyzeti szabályok törvénybe iktatása:</a:t>
            </a:r>
            <a:endParaRPr lang="hu-HU" sz="6200" i="0" u="none" strike="noStrike" baseline="0" dirty="0">
              <a:latin typeface="CIDFont+F5"/>
            </a:endParaRPr>
          </a:p>
          <a:p>
            <a:pPr algn="l"/>
            <a:r>
              <a:rPr lang="hu-HU" sz="6200" i="0" u="none" strike="noStrike" baseline="0" dirty="0">
                <a:latin typeface="CIDFont+F5"/>
              </a:rPr>
              <a:t>2023. augusztus 1-i hatállyal </a:t>
            </a:r>
            <a:r>
              <a:rPr lang="hu-HU" sz="6200" b="0" i="0" u="none" strike="noStrike" baseline="0" dirty="0">
                <a:latin typeface="CIDFont+F5"/>
              </a:rPr>
              <a:t>beépülnek az Szja tv.-be az alábbi veszélyhelyzeti kormányrendeletek szabályai:</a:t>
            </a:r>
          </a:p>
          <a:p>
            <a:pPr algn="l"/>
            <a:r>
              <a:rPr lang="hu-HU" sz="6200" b="0" i="0" u="none" strike="noStrike" baseline="0" dirty="0">
                <a:latin typeface="CIDFont+F5"/>
              </a:rPr>
              <a:t>A tartósan beteg, illetve súlyosan fogyatékos gyermeket nevelő családokat megillető családi kedvezményről szóló 597/2022. (XII. 28.) Korm. rendelet, </a:t>
            </a:r>
          </a:p>
          <a:p>
            <a:pPr algn="l"/>
            <a:r>
              <a:rPr lang="hu-HU" sz="6200" b="0" i="0" u="none" strike="noStrike" baseline="0" dirty="0">
                <a:latin typeface="CIDFont+F5"/>
              </a:rPr>
              <a:t>A 30 év alatti anyák kedvezményéről szóló 596/2022. (XII. 28.) Korm. rendelet, </a:t>
            </a:r>
          </a:p>
          <a:p>
            <a:pPr algn="l"/>
            <a:r>
              <a:rPr lang="hu-HU" sz="6200" b="0" i="0" u="none" strike="noStrike" baseline="0" dirty="0">
                <a:latin typeface="CIDFont+F5"/>
              </a:rPr>
              <a:t>A Széchenyi Pihenő Kártya alszámláinak megszüntetésével összefüggő adószabályok módosításáról szóló 593/2022. (XII. 28.) Korm. rendelet</a:t>
            </a:r>
          </a:p>
          <a:p>
            <a:pPr algn="l"/>
            <a:r>
              <a:rPr lang="hu-HU" sz="6200" b="0" i="0" u="none" strike="noStrike" baseline="0" dirty="0">
                <a:latin typeface="CIDFont+F5"/>
              </a:rPr>
              <a:t>A munkába járás címén adható költségtérítés egyes szabályainak veszélyhelyzetben történő alkalmazásáról szóló 16/2023. (I. 27.) Korm. rendelet.</a:t>
            </a:r>
            <a:endParaRPr lang="hu-HU" sz="6200" dirty="0">
              <a:solidFill>
                <a:schemeClr val="accent2">
                  <a:lumMod val="60000"/>
                  <a:lumOff val="40000"/>
                </a:schemeClr>
              </a:solidFill>
              <a:latin typeface="CIDFont+F5"/>
              <a:cs typeface="Times New Roman" panose="02020603050405020304" pitchFamily="18" charset="0"/>
            </a:endParaRPr>
          </a:p>
          <a:p>
            <a:endParaRPr lang="hu-HU" dirty="0"/>
          </a:p>
        </p:txBody>
      </p:sp>
    </p:spTree>
    <p:extLst>
      <p:ext uri="{BB962C8B-B14F-4D97-AF65-F5344CB8AC3E}">
        <p14:creationId xmlns:p14="http://schemas.microsoft.com/office/powerpoint/2010/main" val="785426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1049E3F-7C89-1E01-9F03-509E939198BE}"/>
              </a:ext>
            </a:extLst>
          </p:cNvPr>
          <p:cNvSpPr>
            <a:spLocks noGrp="1"/>
          </p:cNvSpPr>
          <p:nvPr>
            <p:ph type="title"/>
          </p:nvPr>
        </p:nvSpPr>
        <p:spPr>
          <a:xfrm>
            <a:off x="2592925" y="624111"/>
            <a:ext cx="8911687" cy="450088"/>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962C6A4C-BD88-844F-D8F3-08B67D7BCAD1}"/>
              </a:ext>
            </a:extLst>
          </p:cNvPr>
          <p:cNvSpPr>
            <a:spLocks noGrp="1"/>
          </p:cNvSpPr>
          <p:nvPr>
            <p:ph idx="1"/>
          </p:nvPr>
        </p:nvSpPr>
        <p:spPr>
          <a:xfrm>
            <a:off x="2589212" y="1074199"/>
            <a:ext cx="8915400" cy="4837023"/>
          </a:xfrm>
        </p:spPr>
        <p:txBody>
          <a:bodyPr>
            <a:normAutofit fontScale="92500" lnSpcReduction="20000"/>
          </a:bodyPr>
          <a:lstStyle/>
          <a:p>
            <a:r>
              <a:rPr lang="hu-HU" dirty="0">
                <a:latin typeface="CIDFont+F5"/>
              </a:rPr>
              <a:t>A Magyarország - Amerikai Egyesült Államok között létrejött kettős adóztatást kizáró nemzetközi egyezmény megszűnésével összefüggő változások – 2024. 01.01.</a:t>
            </a:r>
          </a:p>
          <a:p>
            <a:pPr algn="just"/>
            <a:r>
              <a:rPr lang="hu-HU" dirty="0">
                <a:latin typeface="CIDFont+F5"/>
              </a:rPr>
              <a:t>A Módosító tv. 2. alapján  a </a:t>
            </a:r>
            <a:r>
              <a:rPr lang="hu-HU" sz="1800" dirty="0">
                <a:latin typeface="CIDFont+F5"/>
              </a:rPr>
              <a:t>belföldi illetőségű magánszemély által megszerzett, a </a:t>
            </a:r>
            <a:r>
              <a:rPr lang="hu-HU" sz="1800" b="1" dirty="0">
                <a:latin typeface="CIDFont+F5"/>
              </a:rPr>
              <a:t>jövedelemszerzés helye szerint külföldről származó, az összevont adóalapba tartozó és a külön adózó jövedelem esetében </a:t>
            </a:r>
            <a:r>
              <a:rPr lang="hu-HU" sz="1800" dirty="0">
                <a:latin typeface="CIDFont+F5"/>
              </a:rPr>
              <a:t>is kizárólag a  a jövedelemszerzés helye szerinti államban megfizetett jövedelemadóval lesz csökkenthető a jövedelem után Magyarországon fizetendő adó [Szja tv. 8. § (2) bekezdés].</a:t>
            </a:r>
          </a:p>
          <a:p>
            <a:pPr algn="just"/>
            <a:r>
              <a:rPr lang="hu-HU" dirty="0">
                <a:latin typeface="CIDFont+F5"/>
              </a:rPr>
              <a:t>A nem egyezményes államból származó egyéb jövedelemre vonatkozó szabály értelmében egyéb jövedelem az olyan államban belföldi illetőséggel bíró személy által fizetett kamat, amely állammal Magyarországnak nincs hatályos egyezménye. E rendelkezést nem kell alkalmazni az OECD tagállamban székhellyel rendelkező személy által kibocsátott értékpapírból származó jövedelemre, valamint az OECD-tagállamban székhellyel rendelkező személy által fizetett kamatra. Az </a:t>
            </a:r>
            <a:r>
              <a:rPr lang="hu-HU" sz="1800" dirty="0">
                <a:latin typeface="CIDFont+F5"/>
              </a:rPr>
              <a:t>USA-ból származó kamat egyéb jövedelemnek minősülne, de a</a:t>
            </a:r>
            <a:r>
              <a:rPr lang="hu-HU" dirty="0">
                <a:latin typeface="CIDFont+F5"/>
              </a:rPr>
              <a:t> módosítás révén nem kell az egyéb jövedelemre vonatkozó Szja 28. § (12) bekezdésben foglalt rendelkezést  alkalmazni. Így a magánszemélynek  kamatjövedelme keletkezik, valamint alkalmazhatóak a TBSZ-re vonatkozó kedvező szabályok is az amerikai értékpapírok tekintetében [Szja tv. 65. §].  </a:t>
            </a:r>
          </a:p>
          <a:p>
            <a:pPr algn="just"/>
            <a:r>
              <a:rPr lang="hu-HU" sz="1800" dirty="0">
                <a:latin typeface="CIDFont+F5"/>
              </a:rPr>
              <a:t>Az ellenőrzött tőkepiaci ügyletből származó jövedelem adózására vonatkozó szabály alkalmazható olyan ügylet esetében is, amelyet az OECD-tagállamban működő befektetési szolgáltatóval kötött a magánszemély, a Szja tv. 67/A. § (3) bekezdésének foglalt törvényi feltételek megvalósulása esetén.   </a:t>
            </a:r>
          </a:p>
          <a:p>
            <a:endParaRPr lang="hu-HU" sz="1800" dirty="0">
              <a:latin typeface="CIDFont+F5"/>
            </a:endParaRPr>
          </a:p>
          <a:p>
            <a:endParaRPr lang="hu-HU" dirty="0">
              <a:latin typeface="CIDFont+F5"/>
            </a:endParaRPr>
          </a:p>
        </p:txBody>
      </p:sp>
    </p:spTree>
    <p:extLst>
      <p:ext uri="{BB962C8B-B14F-4D97-AF65-F5344CB8AC3E}">
        <p14:creationId xmlns:p14="http://schemas.microsoft.com/office/powerpoint/2010/main" val="4140151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C49A55F-7179-E19A-F62A-787DF1031106}"/>
              </a:ext>
            </a:extLst>
          </p:cNvPr>
          <p:cNvSpPr>
            <a:spLocks noGrp="1"/>
          </p:cNvSpPr>
          <p:nvPr>
            <p:ph type="title"/>
          </p:nvPr>
        </p:nvSpPr>
        <p:spPr>
          <a:xfrm>
            <a:off x="2592925" y="624110"/>
            <a:ext cx="8911687" cy="450088"/>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A14490FD-26E4-03E7-14B0-B6BDFD32370B}"/>
              </a:ext>
            </a:extLst>
          </p:cNvPr>
          <p:cNvSpPr>
            <a:spLocks noGrp="1"/>
          </p:cNvSpPr>
          <p:nvPr>
            <p:ph idx="1"/>
          </p:nvPr>
        </p:nvSpPr>
        <p:spPr>
          <a:xfrm>
            <a:off x="2589212" y="994299"/>
            <a:ext cx="8915400" cy="4916923"/>
          </a:xfrm>
        </p:spPr>
        <p:txBody>
          <a:bodyPr/>
          <a:lstStyle/>
          <a:p>
            <a:r>
              <a:rPr lang="hu-HU" dirty="0">
                <a:latin typeface="CIDFont+F5"/>
              </a:rPr>
              <a:t>Bizalmi vagyonkezelés, magánalapítványi vagyon adózási szabályai – 2023.09.01</a:t>
            </a:r>
          </a:p>
          <a:p>
            <a:pPr algn="just"/>
            <a:r>
              <a:rPr lang="hu-HU" dirty="0">
                <a:latin typeface="CIDFont+F5"/>
              </a:rPr>
              <a:t>Átruházásnak (értékesítésnek) minősül, ha a bizalmi vagyonkezelési jogviszony alapján a vagyonrendelő, magánalapítvány esetében az alapító, csatlakozó személy a tulajdonában álló vagyoni értéket vagyonrendelésbe ad, magánalapítvány részére ad. </a:t>
            </a:r>
          </a:p>
          <a:p>
            <a:pPr algn="just"/>
            <a:r>
              <a:rPr lang="hu-HU" dirty="0">
                <a:latin typeface="CIDFont+F5"/>
              </a:rPr>
              <a:t>Értékesítésből származó bevétel az átadott vagyoni érték azon értéke, amelyen azt a vagyont átvevő vagyonkezelő, illetve alapítvány számviteli nyilvántartásba vette.</a:t>
            </a:r>
          </a:p>
          <a:p>
            <a:r>
              <a:rPr lang="hu-HU" dirty="0">
                <a:latin typeface="CIDFont+F5"/>
              </a:rPr>
              <a:t>A nyilvántartási értékről 30 napon belül igazolást kell kiállítani (IBIZA) és átadni a vagyonrendelő magánszemély részére.</a:t>
            </a:r>
          </a:p>
          <a:p>
            <a:pPr algn="just"/>
            <a:r>
              <a:rPr lang="hu-HU" dirty="0">
                <a:latin typeface="CIDFont+F5"/>
              </a:rPr>
              <a:t>A vagyonrendelőnek, alapítványnak az igazolásban feltüntetett adatokról 30 napol belül adatot kell szolgáltatni a NAV részére, az erre a célra rendszeresített nyomtatványon (KBIZ). </a:t>
            </a:r>
          </a:p>
          <a:p>
            <a:pPr algn="just"/>
            <a:r>
              <a:rPr lang="hu-HU" dirty="0">
                <a:latin typeface="CIDFont+F5"/>
              </a:rPr>
              <a:t>Kivételszabály: nem minősül értékesítésnek, ha a vagyonkezelő, magánalapítvány a vagyoni érték tulajdonjogát a vagyonrendelő, illetve az alapító (csatlakozó) elhunytával szerzi meg [Szja tv. 65/C. §].  </a:t>
            </a:r>
          </a:p>
        </p:txBody>
      </p:sp>
    </p:spTree>
    <p:extLst>
      <p:ext uri="{BB962C8B-B14F-4D97-AF65-F5344CB8AC3E}">
        <p14:creationId xmlns:p14="http://schemas.microsoft.com/office/powerpoint/2010/main" val="2145098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25AF6CC-55F5-5458-1B52-30AE52C46BE4}"/>
              </a:ext>
            </a:extLst>
          </p:cNvPr>
          <p:cNvSpPr>
            <a:spLocks noGrp="1"/>
          </p:cNvSpPr>
          <p:nvPr>
            <p:ph type="title"/>
          </p:nvPr>
        </p:nvSpPr>
        <p:spPr>
          <a:xfrm>
            <a:off x="2592925" y="624111"/>
            <a:ext cx="8911687" cy="322668"/>
          </a:xfrm>
        </p:spPr>
        <p:txBody>
          <a:bodyPr>
            <a:normAutofit fontScale="90000"/>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4BBEDE08-F50D-4BCF-CA2A-6780A4106E19}"/>
              </a:ext>
            </a:extLst>
          </p:cNvPr>
          <p:cNvSpPr>
            <a:spLocks noGrp="1"/>
          </p:cNvSpPr>
          <p:nvPr>
            <p:ph idx="1"/>
          </p:nvPr>
        </p:nvSpPr>
        <p:spPr>
          <a:xfrm>
            <a:off x="2589212" y="1047565"/>
            <a:ext cx="8915400" cy="4863657"/>
          </a:xfrm>
        </p:spPr>
        <p:txBody>
          <a:bodyPr>
            <a:normAutofit lnSpcReduction="10000"/>
          </a:bodyPr>
          <a:lstStyle/>
          <a:p>
            <a:r>
              <a:rPr lang="hu-HU" dirty="0">
                <a:latin typeface="CIDFont+F5"/>
              </a:rPr>
              <a:t>Az adóköteles nyereményre vonatkozó adózási szabályok változása – 2024.01.01.</a:t>
            </a:r>
          </a:p>
          <a:p>
            <a:pPr marR="0" algn="just"/>
            <a:r>
              <a:rPr lang="hu-HU" sz="1800" dirty="0">
                <a:latin typeface="CIDFont+F5"/>
              </a:rPr>
              <a:t> </a:t>
            </a:r>
            <a:r>
              <a:rPr lang="hu-HU" sz="1800" b="0" dirty="0">
                <a:latin typeface="CIDFont+F5"/>
              </a:rPr>
              <a:t>A nyeremény esetében - ha az nem tartozik a kamatjövedelemre vonatkozó rendelkezések hatálya alá - a szerencsejáték szervezéséről szóló (Szjtv.) szerinti külföldi jackpot rendszerből, a fogadásból származó nyeremény (a továbbiakban együtt: adóköteles nyeremény) címén kapott bevétel egésze jövedelemnek minősül [</a:t>
            </a:r>
            <a:r>
              <a:rPr lang="hu-HU" sz="1800" dirty="0">
                <a:latin typeface="CIDFont+F5"/>
              </a:rPr>
              <a:t>Szja tv. 76. § (1) bekezdés].</a:t>
            </a:r>
          </a:p>
          <a:p>
            <a:pPr marR="0" algn="just"/>
            <a:r>
              <a:rPr lang="hu-HU" sz="1800" dirty="0">
                <a:latin typeface="CIDFont+F5"/>
              </a:rPr>
              <a:t>A klasszikus szerencsejátékokról szóló jövedelem </a:t>
            </a:r>
            <a:r>
              <a:rPr lang="hu-HU" sz="1800" b="1" dirty="0">
                <a:latin typeface="CIDFont+F5"/>
              </a:rPr>
              <a:t>adómentessége</a:t>
            </a:r>
          </a:p>
          <a:p>
            <a:pPr marR="0" algn="just"/>
            <a:r>
              <a:rPr lang="hu-HU" sz="1800" b="1" dirty="0">
                <a:latin typeface="CIDFont+F5"/>
              </a:rPr>
              <a:t>Nem számít adóköteles jövedelemnek  </a:t>
            </a:r>
            <a:r>
              <a:rPr lang="hu-HU" sz="1800" dirty="0">
                <a:latin typeface="CIDFont+F5"/>
              </a:rPr>
              <a:t>a jogszerűen szervezett az Szjtv-ben meghatározott engedélyhez kötött sorsolásos játékból, az Szjtv. 16. §-a alapján engedélyhez nem kötött sorsolásos játékból, a játékkaszinóból, a bukmékeri rendszerű fogadásból, a lóversenyfogadásból, a játékkaszinóból, </a:t>
            </a:r>
            <a:r>
              <a:rPr lang="hu-HU" sz="1800" dirty="0">
                <a:effectLst/>
                <a:latin typeface="CIDFont+F5"/>
                <a:ea typeface="Times New Roman" panose="02020603050405020304" pitchFamily="18" charset="0"/>
              </a:rPr>
              <a:t>a kártyateremben szervezett kártyajátékból, a távszerencsejátékból valamint - az Szjtv. szerinti külföldi jackpot rendszerből származó nyeremény kivételével - az online kaszinójátékból származó nyeremény [Szja tv. 76. § (4) bekezdés]. </a:t>
            </a:r>
          </a:p>
          <a:p>
            <a:pPr algn="l"/>
            <a:r>
              <a:rPr lang="hu-HU" sz="1800" dirty="0">
                <a:latin typeface="CIDFont+F5"/>
              </a:rPr>
              <a:t>Fontos: engedélyhely kötött vagy nem kötött sorsolásos játék fogalma az Szjtv-ben meghatározottak szerint minősül.   </a:t>
            </a:r>
            <a:r>
              <a:rPr lang="hu-HU" sz="1800" b="1" dirty="0">
                <a:latin typeface="CIDFont+F5"/>
              </a:rPr>
              <a:t> </a:t>
            </a:r>
            <a:endParaRPr lang="hu-HU" sz="1800" dirty="0">
              <a:latin typeface="CIDFont+F5"/>
            </a:endParaRPr>
          </a:p>
        </p:txBody>
      </p:sp>
    </p:spTree>
    <p:extLst>
      <p:ext uri="{BB962C8B-B14F-4D97-AF65-F5344CB8AC3E}">
        <p14:creationId xmlns:p14="http://schemas.microsoft.com/office/powerpoint/2010/main" val="3155204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176721E-2E70-CC4D-3DB2-E7A7B94E0BAA}"/>
              </a:ext>
            </a:extLst>
          </p:cNvPr>
          <p:cNvSpPr>
            <a:spLocks noGrp="1"/>
          </p:cNvSpPr>
          <p:nvPr>
            <p:ph type="title"/>
          </p:nvPr>
        </p:nvSpPr>
        <p:spPr>
          <a:xfrm>
            <a:off x="2592925" y="624110"/>
            <a:ext cx="8911687" cy="583253"/>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77E80B5F-8933-C9AD-6A69-E2F9C23BA45E}"/>
              </a:ext>
            </a:extLst>
          </p:cNvPr>
          <p:cNvSpPr>
            <a:spLocks noGrp="1"/>
          </p:cNvSpPr>
          <p:nvPr>
            <p:ph idx="1"/>
          </p:nvPr>
        </p:nvSpPr>
        <p:spPr>
          <a:xfrm>
            <a:off x="2589212" y="1038687"/>
            <a:ext cx="8915400" cy="5379868"/>
          </a:xfrm>
        </p:spPr>
        <p:txBody>
          <a:bodyPr>
            <a:normAutofit/>
          </a:bodyPr>
          <a:lstStyle/>
          <a:p>
            <a:pPr marR="0" algn="just"/>
            <a:r>
              <a:rPr lang="hu-HU" sz="1800" dirty="0">
                <a:latin typeface="CIDFont+F5"/>
              </a:rPr>
              <a:t>Adómentes borászati termék juttatása - 2023.12.01.</a:t>
            </a:r>
          </a:p>
          <a:p>
            <a:pPr marR="0" algn="just"/>
            <a:r>
              <a:rPr lang="hu-HU" sz="1800" dirty="0">
                <a:latin typeface="CIDFont+F5"/>
              </a:rPr>
              <a:t>A </a:t>
            </a:r>
            <a:r>
              <a:rPr lang="hu-HU" sz="1800" b="1" dirty="0">
                <a:latin typeface="CIDFont+F5"/>
              </a:rPr>
              <a:t>nem pénzben kapott juttatások közül adómentes </a:t>
            </a:r>
            <a:r>
              <a:rPr lang="hu-HU" sz="1800" dirty="0">
                <a:latin typeface="CIDFont+F5"/>
              </a:rPr>
              <a:t>a juttató által reprezentációs és nem reprezentációs célú vendéglátás keretében, továbbá üzleti ajándékként vagy csekély értékű ajándékként történő juttatás céljából közvetlenül a forgalomba hozatalt kezdeményező </a:t>
            </a:r>
            <a:r>
              <a:rPr lang="hu-HU" sz="1800" b="1" dirty="0">
                <a:latin typeface="CIDFont+F5"/>
              </a:rPr>
              <a:t>borászati üzemengedélyestől palackozott kiszerelésben vásárolt, oltalom alatt álló eredetmegjelöléssel ellátott borászati termék, </a:t>
            </a:r>
            <a:r>
              <a:rPr lang="hu-HU" sz="1800" dirty="0">
                <a:latin typeface="CIDFont+F5"/>
              </a:rPr>
              <a:t>valamint az </a:t>
            </a:r>
            <a:r>
              <a:rPr lang="hu-HU" sz="1800" b="1" dirty="0">
                <a:latin typeface="CIDFont+F5"/>
              </a:rPr>
              <a:t>oltalom alatt álló földrajzi jelzéssel ellátott borászati termék. </a:t>
            </a:r>
          </a:p>
          <a:p>
            <a:pPr marR="0" algn="just"/>
            <a:r>
              <a:rPr lang="hu-HU" dirty="0">
                <a:latin typeface="CIDFont+F5"/>
              </a:rPr>
              <a:t>A</a:t>
            </a:r>
            <a:r>
              <a:rPr lang="hu-HU" sz="1800" dirty="0">
                <a:latin typeface="CIDFont+F5"/>
              </a:rPr>
              <a:t> juttató az ilyen célból beszerzett termékekről olyan nyilvántartást vezet, melyből megállapítható a beszerzés forrása és a termék felhasználásának módja is [Szja tv. 1. sz. melléklet 8.45. pont].</a:t>
            </a:r>
          </a:p>
          <a:p>
            <a:pPr marR="0" algn="just"/>
            <a:r>
              <a:rPr lang="hu-HU" dirty="0">
                <a:latin typeface="CIDFont+F5"/>
              </a:rPr>
              <a:t>Hulladékleadással kapcsolatos ösztönző juttatás adómentessége </a:t>
            </a:r>
            <a:endParaRPr lang="hu-HU" sz="1800" dirty="0">
              <a:latin typeface="CIDFont+F5"/>
            </a:endParaRPr>
          </a:p>
          <a:p>
            <a:pPr marR="0" algn="just"/>
            <a:r>
              <a:rPr lang="hu-HU" sz="1800" dirty="0">
                <a:latin typeface="CIDFont+F5"/>
              </a:rPr>
              <a:t>A hulladékról szóló törvény, valamint az annak felhatalmazása alapján kiadott jogszabályok alapján a </a:t>
            </a:r>
            <a:r>
              <a:rPr lang="hu-HU" sz="1800" b="1" dirty="0">
                <a:latin typeface="CIDFont+F5"/>
              </a:rPr>
              <a:t>hulladék átadásának ösztönzése érdekében adott juttatás </a:t>
            </a:r>
            <a:r>
              <a:rPr lang="hu-HU" sz="1800" dirty="0">
                <a:latin typeface="CIDFont+F5"/>
              </a:rPr>
              <a:t>a juttatás időpontjától függetlenül. </a:t>
            </a:r>
          </a:p>
          <a:p>
            <a:pPr marR="0" algn="just"/>
            <a:r>
              <a:rPr lang="hu-HU" sz="1800" b="1" dirty="0">
                <a:latin typeface="CIDFont+F5"/>
              </a:rPr>
              <a:t>Nem adómentes juttatás </a:t>
            </a:r>
            <a:r>
              <a:rPr lang="hu-HU" sz="1800" dirty="0">
                <a:latin typeface="CIDFont+F5"/>
              </a:rPr>
              <a:t>ha a hulladék átadása gazdasági tevékenység [Szja tv. 3. § 46. pont] keretében történik [Szja tv. 1. sz. melléklet 7.46. pont]. </a:t>
            </a:r>
            <a:endParaRPr lang="hu-HU" sz="1800" dirty="0"/>
          </a:p>
          <a:p>
            <a:pPr marR="0" algn="just"/>
            <a:endParaRPr lang="hu-HU" sz="1800" dirty="0"/>
          </a:p>
          <a:p>
            <a:endParaRPr lang="hu-HU" dirty="0"/>
          </a:p>
        </p:txBody>
      </p:sp>
    </p:spTree>
    <p:extLst>
      <p:ext uri="{BB962C8B-B14F-4D97-AF65-F5344CB8AC3E}">
        <p14:creationId xmlns:p14="http://schemas.microsoft.com/office/powerpoint/2010/main" val="3504600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52BD153-3A45-196D-93DF-2D2C4353B717}"/>
              </a:ext>
            </a:extLst>
          </p:cNvPr>
          <p:cNvSpPr>
            <a:spLocks noGrp="1"/>
          </p:cNvSpPr>
          <p:nvPr>
            <p:ph type="title"/>
          </p:nvPr>
        </p:nvSpPr>
        <p:spPr>
          <a:xfrm>
            <a:off x="2592925" y="624110"/>
            <a:ext cx="8911687" cy="414577"/>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F086888B-8CA8-A9F8-5B2E-F1AD96A37BF9}"/>
              </a:ext>
            </a:extLst>
          </p:cNvPr>
          <p:cNvSpPr>
            <a:spLocks noGrp="1"/>
          </p:cNvSpPr>
          <p:nvPr>
            <p:ph idx="1"/>
          </p:nvPr>
        </p:nvSpPr>
        <p:spPr>
          <a:xfrm>
            <a:off x="2589212" y="1118586"/>
            <a:ext cx="8915400" cy="5115304"/>
          </a:xfrm>
        </p:spPr>
        <p:txBody>
          <a:bodyPr>
            <a:normAutofit fontScale="92500" lnSpcReduction="20000"/>
          </a:bodyPr>
          <a:lstStyle/>
          <a:p>
            <a:r>
              <a:rPr lang="hu-HU" sz="1800" b="1" dirty="0">
                <a:latin typeface="CIDFont+F5"/>
              </a:rPr>
              <a:t>2023. év decemberi minimálbér-emelés </a:t>
            </a:r>
            <a:r>
              <a:rPr lang="hu-HU" sz="1800" dirty="0">
                <a:latin typeface="CIDFont+F5"/>
              </a:rPr>
              <a:t>– 2023.12.01.</a:t>
            </a:r>
          </a:p>
          <a:p>
            <a:pPr algn="just"/>
            <a:r>
              <a:rPr lang="hu-HU" dirty="0">
                <a:latin typeface="CIDFont+F5"/>
              </a:rPr>
              <a:t>508/2023. (XII.20. Korm. Rendelet alapján 2023. december 1-jétől a teljes munkaidőben foglalkoztatott munkavállaló</a:t>
            </a:r>
            <a:r>
              <a:rPr lang="hu-HU" sz="1800" b="0" dirty="0">
                <a:latin typeface="CIDFont+F5"/>
              </a:rPr>
              <a:t> részére megállapított alapbér kötelező legkisebb összege (minimálbér) havibér alkalmazása esetén 266 800 forint, hetibér alkalmazása esetén 61 340 forint, napibér alkalmazása esetén 12 270 forint, órabér alkalmazása esetén 1534 forint. </a:t>
            </a:r>
          </a:p>
          <a:p>
            <a:pPr marR="0" algn="just"/>
            <a:r>
              <a:rPr lang="hu-HU" sz="1800" dirty="0">
                <a:latin typeface="CIDFont+F5"/>
              </a:rPr>
              <a:t>Ettől eltérően a legalább középfokú iskolai végzettséget vagy középfokú szakképzettséget igénylő munkakörben foglalkoztatott munkavállaló részére alapbérként megállapított garantált bérminimum a teljes munkaidő teljesítése esetén havibér alkalmazása esetén 326 000 forint, hetibér alkalmazása esetén 74 950 forint, napibér alkalmazása esetén 14 990 forint, órabér alkalmazása esetén 1874 forint.</a:t>
            </a:r>
          </a:p>
          <a:p>
            <a:pPr marR="0" algn="just"/>
            <a:r>
              <a:rPr lang="hu-HU" dirty="0">
                <a:latin typeface="CIDFont+F5"/>
              </a:rPr>
              <a:t>Az emelt összeget első alkalommal a 2023. december hónapra járó munkabérek megállapításánál kell alkalmazni. </a:t>
            </a:r>
          </a:p>
          <a:p>
            <a:pPr marR="0" algn="just"/>
            <a:r>
              <a:rPr lang="hu-HU" sz="1800" dirty="0">
                <a:latin typeface="CIDFont+F5"/>
              </a:rPr>
              <a:t>A minimálbér/garantált bérminimum összege alapján meghatározott</a:t>
            </a:r>
            <a:r>
              <a:rPr lang="hu-HU" dirty="0">
                <a:latin typeface="CIDFont+F5"/>
              </a:rPr>
              <a:t>, 2024. január hónapra járó juttatások, támogatások, ellátások megállapításánál 2024. január 1. napjáig a 2023. november 30-án hatályos minimálbér szabályai alkalmazandóak. </a:t>
            </a:r>
          </a:p>
          <a:p>
            <a:pPr marR="0" algn="just"/>
            <a:r>
              <a:rPr lang="hu-HU" sz="1800" b="1" dirty="0">
                <a:latin typeface="CIDFont+F5"/>
              </a:rPr>
              <a:t>Adóvonzata:</a:t>
            </a:r>
            <a:r>
              <a:rPr lang="hu-HU" sz="1800" dirty="0">
                <a:latin typeface="CIDFont+F5"/>
              </a:rPr>
              <a:t> SZJA szerint nincs változás, mert az Szja tv. minimálbérként az év első napján érvényes kötelező legkisebb munkabér havi összegét határozza meg. Az éves minimálbér is az év első napján érvényes minimálbér alapján kerül meghatározásra. </a:t>
            </a:r>
            <a:r>
              <a:rPr lang="hu-HU" sz="1800" b="1" dirty="0">
                <a:latin typeface="CIDFont+F5"/>
              </a:rPr>
              <a:t>Kivétel: </a:t>
            </a:r>
            <a:r>
              <a:rPr lang="hu-HU" sz="1800" dirty="0">
                <a:latin typeface="CIDFont+F5"/>
              </a:rPr>
              <a:t>Szja tv. Költségelszámolásra vonatkozó azon rendelkezései, ahol a mindenkori minimálbér alkalmazandó. </a:t>
            </a:r>
          </a:p>
          <a:p>
            <a:pPr marR="0" algn="just"/>
            <a:endParaRPr lang="hu-HU" sz="1800" dirty="0"/>
          </a:p>
          <a:p>
            <a:endParaRPr lang="hu-HU" sz="1800" dirty="0">
              <a:latin typeface="Times New Roman" panose="02020603050405020304" pitchFamily="18" charset="0"/>
            </a:endParaRPr>
          </a:p>
        </p:txBody>
      </p:sp>
    </p:spTree>
    <p:extLst>
      <p:ext uri="{BB962C8B-B14F-4D97-AF65-F5344CB8AC3E}">
        <p14:creationId xmlns:p14="http://schemas.microsoft.com/office/powerpoint/2010/main" val="3951417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C40C64D-9FC4-EBA3-6D66-8740BA44B19C}"/>
              </a:ext>
            </a:extLst>
          </p:cNvPr>
          <p:cNvSpPr>
            <a:spLocks noGrp="1"/>
          </p:cNvSpPr>
          <p:nvPr>
            <p:ph type="title"/>
          </p:nvPr>
        </p:nvSpPr>
        <p:spPr>
          <a:xfrm>
            <a:off x="2592925" y="624110"/>
            <a:ext cx="8911687" cy="4746880"/>
          </a:xfrm>
        </p:spPr>
        <p:txBody>
          <a:bodyPr>
            <a:normAutofit/>
          </a:bodyPr>
          <a:lstStyle/>
          <a:p>
            <a:pPr algn="ctr"/>
            <a:br>
              <a:rPr lang="hu-HU" sz="2000" dirty="0">
                <a:latin typeface="CIDFont+F5"/>
              </a:rPr>
            </a:br>
            <a:br>
              <a:rPr lang="hu-HU" sz="2000" dirty="0">
                <a:latin typeface="CIDFont+F5"/>
              </a:rPr>
            </a:br>
            <a:br>
              <a:rPr lang="hu-HU" sz="2000" dirty="0">
                <a:latin typeface="CIDFont+F5"/>
              </a:rPr>
            </a:br>
            <a:br>
              <a:rPr lang="hu-HU" sz="2000" dirty="0">
                <a:latin typeface="CIDFont+F5"/>
              </a:rPr>
            </a:br>
            <a:br>
              <a:rPr lang="hu-HU" sz="2000" dirty="0">
                <a:latin typeface="CIDFont+F5"/>
              </a:rPr>
            </a:br>
            <a:br>
              <a:rPr lang="hu-HU" sz="2000" dirty="0">
                <a:latin typeface="CIDFont+F5"/>
              </a:rPr>
            </a:br>
            <a:br>
              <a:rPr lang="hu-HU" sz="2000" dirty="0">
                <a:latin typeface="CIDFont+F5"/>
              </a:rPr>
            </a:br>
            <a:br>
              <a:rPr lang="hu-HU" sz="2000" dirty="0">
                <a:latin typeface="CIDFont+F5"/>
              </a:rPr>
            </a:br>
            <a:endParaRPr lang="hu-HU" sz="2000" dirty="0">
              <a:latin typeface="CIDFont+F5"/>
            </a:endParaRPr>
          </a:p>
        </p:txBody>
      </p:sp>
      <p:sp>
        <p:nvSpPr>
          <p:cNvPr id="3" name="Tartalom helye 2">
            <a:extLst>
              <a:ext uri="{FF2B5EF4-FFF2-40B4-BE49-F238E27FC236}">
                <a16:creationId xmlns:a16="http://schemas.microsoft.com/office/drawing/2014/main" id="{F006527A-EAED-2F58-7D0A-24836CC6635B}"/>
              </a:ext>
            </a:extLst>
          </p:cNvPr>
          <p:cNvSpPr>
            <a:spLocks noGrp="1"/>
          </p:cNvSpPr>
          <p:nvPr>
            <p:ph idx="1"/>
          </p:nvPr>
        </p:nvSpPr>
        <p:spPr>
          <a:xfrm>
            <a:off x="2589212" y="1487011"/>
            <a:ext cx="8915400" cy="3093868"/>
          </a:xfrm>
        </p:spPr>
        <p:txBody>
          <a:bodyPr/>
          <a:lstStyle/>
          <a:p>
            <a:pPr marL="0" indent="0">
              <a:buNone/>
            </a:pPr>
            <a:r>
              <a:rPr lang="hu-HU" dirty="0"/>
              <a:t> </a:t>
            </a:r>
          </a:p>
          <a:p>
            <a:pPr marL="0" indent="0">
              <a:buNone/>
            </a:pPr>
            <a:endParaRPr lang="hu-HU" sz="1800" dirty="0"/>
          </a:p>
          <a:p>
            <a:pPr marL="0" indent="0">
              <a:buNone/>
            </a:pPr>
            <a:endParaRPr lang="hu-HU" dirty="0"/>
          </a:p>
          <a:p>
            <a:pPr marL="0" indent="0">
              <a:buNone/>
            </a:pPr>
            <a:r>
              <a:rPr lang="hu-HU" sz="4000" dirty="0"/>
              <a:t>Köszönöm szépen a figyelmet!</a:t>
            </a:r>
          </a:p>
          <a:p>
            <a:pPr marL="0" indent="0">
              <a:buNone/>
            </a:pPr>
            <a:endParaRPr lang="hu-HU" sz="1800" dirty="0"/>
          </a:p>
          <a:p>
            <a:pPr marL="0" indent="0">
              <a:buNone/>
            </a:pPr>
            <a:endParaRPr lang="hu-HU" dirty="0">
              <a:latin typeface="CIDFont+F5"/>
            </a:endParaRPr>
          </a:p>
          <a:p>
            <a:pPr marL="0" indent="0">
              <a:buNone/>
            </a:pPr>
            <a:endParaRPr lang="hu-HU" dirty="0">
              <a:latin typeface="CIDFont+F5"/>
            </a:endParaRPr>
          </a:p>
        </p:txBody>
      </p:sp>
    </p:spTree>
    <p:extLst>
      <p:ext uri="{BB962C8B-B14F-4D97-AF65-F5344CB8AC3E}">
        <p14:creationId xmlns:p14="http://schemas.microsoft.com/office/powerpoint/2010/main" val="2951946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E0320D7-BCE1-D68F-EC0F-D9F4B6124696}"/>
              </a:ext>
            </a:extLst>
          </p:cNvPr>
          <p:cNvSpPr>
            <a:spLocks noGrp="1"/>
          </p:cNvSpPr>
          <p:nvPr>
            <p:ph type="title"/>
          </p:nvPr>
        </p:nvSpPr>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7453ECFC-A39E-505E-44EC-B9B746878460}"/>
              </a:ext>
            </a:extLst>
          </p:cNvPr>
          <p:cNvSpPr>
            <a:spLocks noGrp="1"/>
          </p:cNvSpPr>
          <p:nvPr>
            <p:ph idx="1"/>
          </p:nvPr>
        </p:nvSpPr>
        <p:spPr>
          <a:xfrm>
            <a:off x="2589212" y="1145219"/>
            <a:ext cx="8915400" cy="4766003"/>
          </a:xfrm>
        </p:spPr>
        <p:txBody>
          <a:bodyPr>
            <a:normAutofit/>
          </a:bodyPr>
          <a:lstStyle/>
          <a:p>
            <a:pPr algn="just"/>
            <a:r>
              <a:rPr lang="hu-HU" sz="1800" b="0" i="0" u="none" strike="noStrike" baseline="0" dirty="0">
                <a:latin typeface="CIDFont+F5"/>
              </a:rPr>
              <a:t>Fogalmak: 30 év alatti anyák kedvezménye: </a:t>
            </a:r>
            <a:r>
              <a:rPr lang="hu-HU" sz="1800" dirty="0">
                <a:latin typeface="CIDFont+F5"/>
              </a:rPr>
              <a:t>30 év alatti anya </a:t>
            </a:r>
            <a:r>
              <a:rPr lang="hu-HU" sz="1800" b="0" i="0" u="none" strike="noStrike" baseline="0" dirty="0">
                <a:latin typeface="CIDFont+F5"/>
              </a:rPr>
              <a:t>az a 30. életévét be nem töltött, gyermeket vállaló nő, akinek családi kedvezményre való jogosultsága magzatára, vér szerinti vagy örökbe fogadott gyermekére tekintettel a 30. életéve betöltését megelőző napig megnyílik [Szja tv. 3. § 55. pont] - 2023. 08.01.</a:t>
            </a:r>
          </a:p>
          <a:p>
            <a:pPr algn="just"/>
            <a:r>
              <a:rPr lang="hu-HU" sz="1800" dirty="0">
                <a:latin typeface="CIDFont+F5"/>
              </a:rPr>
              <a:t>A 30 év alatti anyák kedvezménye érvényesítésének feltétele a 30 év alatti anya adóbevallásához tett nyilatkozata, amelyen fel kell tüntetni: </a:t>
            </a:r>
          </a:p>
          <a:p>
            <a:pPr algn="l"/>
            <a:r>
              <a:rPr lang="hu-HU" sz="1800" i="0" dirty="0">
                <a:latin typeface="CIDFont+F5"/>
              </a:rPr>
              <a:t>a kedvezményre való jogosultság jogcímét, </a:t>
            </a:r>
          </a:p>
          <a:p>
            <a:pPr algn="just"/>
            <a:r>
              <a:rPr lang="hu-HU" sz="1800" i="0" dirty="0">
                <a:latin typeface="CIDFont+F5"/>
              </a:rPr>
              <a:t>a vér szerinti, örökbefogadott gyermekre tekintettel a gyermek(ek) nevét, adóazonosító jelét, magzat esetében a várandósság időszakát, </a:t>
            </a:r>
          </a:p>
          <a:p>
            <a:pPr algn="just"/>
            <a:r>
              <a:rPr lang="hu-HU" sz="1800" i="0" dirty="0">
                <a:latin typeface="CIDFont+F5"/>
              </a:rPr>
              <a:t>valamint a jogosultság megnyíltának vagy megszűntének napját, ha a kedvezményre való jogosultság nem állt fenn az adóév egészében [Szja tv. 29/G § (6) bekezdés]- kihirdetést követő naptól - 2023.12.01.  </a:t>
            </a:r>
          </a:p>
          <a:p>
            <a:endParaRPr lang="hu-HU" dirty="0"/>
          </a:p>
        </p:txBody>
      </p:sp>
    </p:spTree>
    <p:extLst>
      <p:ext uri="{BB962C8B-B14F-4D97-AF65-F5344CB8AC3E}">
        <p14:creationId xmlns:p14="http://schemas.microsoft.com/office/powerpoint/2010/main" val="3632349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5070F3-B432-1731-35A4-11CD5D1AA767}"/>
              </a:ext>
            </a:extLst>
          </p:cNvPr>
          <p:cNvSpPr>
            <a:spLocks noGrp="1"/>
          </p:cNvSpPr>
          <p:nvPr>
            <p:ph type="title"/>
          </p:nvPr>
        </p:nvSpPr>
        <p:spPr>
          <a:xfrm>
            <a:off x="2592925" y="624110"/>
            <a:ext cx="8911687" cy="538865"/>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BE840583-5147-8CD4-D759-85EEB49AEAFB}"/>
              </a:ext>
            </a:extLst>
          </p:cNvPr>
          <p:cNvSpPr>
            <a:spLocks noGrp="1"/>
          </p:cNvSpPr>
          <p:nvPr>
            <p:ph idx="1"/>
          </p:nvPr>
        </p:nvSpPr>
        <p:spPr>
          <a:xfrm>
            <a:off x="2589212" y="1162975"/>
            <a:ext cx="8915400" cy="5326602"/>
          </a:xfrm>
        </p:spPr>
        <p:txBody>
          <a:bodyPr>
            <a:normAutofit/>
          </a:bodyPr>
          <a:lstStyle/>
          <a:p>
            <a:pPr algn="just"/>
            <a:r>
              <a:rPr lang="hu-HU" sz="1800" b="0" i="0" u="none" strike="noStrike" baseline="0" dirty="0">
                <a:latin typeface="CIDFont+F5"/>
              </a:rPr>
              <a:t>Lízing</a:t>
            </a:r>
            <a:r>
              <a:rPr lang="hu-HU" sz="1800" b="0" i="0" u="none" strike="noStrike" baseline="0" dirty="0">
                <a:latin typeface="CIDFont+F4"/>
              </a:rPr>
              <a:t>: az Szja tv. átveszi a hitelintézetekről és pénzügyi vállalkozásokról szóló törvény fogalommeghatározását (Szja tv. 3. § 47. pont) – 2024.01.01.</a:t>
            </a:r>
          </a:p>
          <a:p>
            <a:pPr algn="just"/>
            <a:r>
              <a:rPr lang="hu-HU" sz="1800" b="0" i="0" u="none" strike="noStrike" baseline="0" dirty="0">
                <a:latin typeface="CIDFont+F4"/>
              </a:rPr>
              <a:t>A vagyoni értékű jog definíciója kiegészül az </a:t>
            </a:r>
            <a:r>
              <a:rPr lang="hu-HU" sz="1800" b="0" i="0" u="none" strike="noStrike" baseline="0" dirty="0">
                <a:latin typeface="CIDFont+F5"/>
              </a:rPr>
              <a:t>építményi jog </a:t>
            </a:r>
            <a:r>
              <a:rPr lang="hu-HU" sz="1800" b="0" i="0" u="none" strike="noStrike" baseline="0" dirty="0">
                <a:latin typeface="CIDFont+F4"/>
              </a:rPr>
              <a:t>fogalmával (Szja tv. 3. § 31. pontja). Az építményi jog a Ptk. szerint egy határozott időre alapítható, átruházható jogosultság, ami alapján a jogosult az ingatlanon vagy annak felszíne alatt épületet létesíthet, illetve hasznosíthat. Ennek során jogosult az épület építésére vagy építtetésére, és ennek érdekében az ingatlan igénybevételére, továbbá a felépült vagy az ingatlanon már fennálló épület birtoklására, használatára és hasznainak szedésére. – 2023.07.15.</a:t>
            </a:r>
          </a:p>
          <a:p>
            <a:pPr algn="just"/>
            <a:r>
              <a:rPr lang="hu-HU" sz="1800" b="0" i="0" u="none" strike="noStrike" baseline="0" dirty="0">
                <a:latin typeface="CIDFont+F4"/>
              </a:rPr>
              <a:t>Az építményi jog, mint vagyoni értékű jog visszterhes alapításából, átruházásából, megszüntetéséből, ilyen jogról való végleges lemondásból származó jövedelemre az </a:t>
            </a:r>
            <a:r>
              <a:rPr lang="hu-HU" sz="1800" b="0" i="0" u="none" strike="noStrike" baseline="0" dirty="0">
                <a:latin typeface="CIDFont+F5"/>
              </a:rPr>
              <a:t>Szja tv. 59-62. §-ainak rendelkezései alkalmazandók.</a:t>
            </a:r>
          </a:p>
          <a:p>
            <a:pPr marR="0" algn="just"/>
            <a:r>
              <a:rPr lang="hu-HU" dirty="0">
                <a:latin typeface="CIDFont+F5"/>
              </a:rPr>
              <a:t>Módosult a bevétel megszerzésének az időpontját meghatározó rendelkezés – 2024.01.01.</a:t>
            </a:r>
            <a:endParaRPr lang="hu-HU" sz="1800" i="0" dirty="0">
              <a:latin typeface="CIDFont+F5"/>
            </a:endParaRPr>
          </a:p>
          <a:p>
            <a:pPr marR="0" algn="just"/>
            <a:r>
              <a:rPr lang="hu-HU" sz="1800" i="0" dirty="0">
                <a:latin typeface="CIDFont+F5"/>
              </a:rPr>
              <a:t>A bevétel megszerzésének időpontja Igénybe vett szolgáltatás esetében az a nap, amelyen a szolgáltatásról szóló bizonylat rendelkezésre áll, ha azonban a szolgáltatás juttatója nem azonos a szolgáltatás nyújtójával, a szolgáltatás igénybevételére való jogosultság megszerzésének napja [Szja tv. 9. § (2) bekezdés c) pont]</a:t>
            </a:r>
            <a:r>
              <a:rPr lang="hu-HU" dirty="0">
                <a:latin typeface="CIDFont+F5"/>
              </a:rPr>
              <a:t>.</a:t>
            </a:r>
          </a:p>
          <a:p>
            <a:pPr algn="just"/>
            <a:endParaRPr lang="hu-HU" dirty="0"/>
          </a:p>
        </p:txBody>
      </p:sp>
    </p:spTree>
    <p:extLst>
      <p:ext uri="{BB962C8B-B14F-4D97-AF65-F5344CB8AC3E}">
        <p14:creationId xmlns:p14="http://schemas.microsoft.com/office/powerpoint/2010/main" val="1192661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9DE3AA4-0F86-F75B-792B-F77276802E69}"/>
              </a:ext>
            </a:extLst>
          </p:cNvPr>
          <p:cNvSpPr>
            <a:spLocks noGrp="1"/>
          </p:cNvSpPr>
          <p:nvPr>
            <p:ph type="title"/>
          </p:nvPr>
        </p:nvSpPr>
        <p:spPr>
          <a:xfrm>
            <a:off x="2592925" y="624110"/>
            <a:ext cx="8911687" cy="485599"/>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6158468C-2AB9-6D78-045C-6461304381BD}"/>
              </a:ext>
            </a:extLst>
          </p:cNvPr>
          <p:cNvSpPr>
            <a:spLocks noGrp="1"/>
          </p:cNvSpPr>
          <p:nvPr>
            <p:ph idx="1"/>
          </p:nvPr>
        </p:nvSpPr>
        <p:spPr>
          <a:xfrm>
            <a:off x="2589212" y="1012054"/>
            <a:ext cx="8915400" cy="4899168"/>
          </a:xfrm>
        </p:spPr>
        <p:txBody>
          <a:bodyPr>
            <a:normAutofit lnSpcReduction="10000"/>
          </a:bodyPr>
          <a:lstStyle/>
          <a:p>
            <a:pPr algn="just"/>
            <a:r>
              <a:rPr lang="hu-HU" dirty="0">
                <a:latin typeface="CIDFont+F5"/>
              </a:rPr>
              <a:t>Jövedelemszerzés helye: </a:t>
            </a:r>
            <a:r>
              <a:rPr lang="hu-HU" sz="1800" i="0" dirty="0">
                <a:latin typeface="CIDFont+F5"/>
              </a:rPr>
              <a:t>Előadói, művészeti és sporttevékenységre, bemutatóra (kiállításra) tekintettel megszerzett jövedelem esetében a tevékenység végzésének helye szerinti állam, ideértve azt is, ha e tevékenységből származó jövedelem nem a magánszemélynél, hanem egy másik személynél keletkezik [Szja tv. 3. § 4. pont g) alpont] - 2024.01.01.</a:t>
            </a:r>
          </a:p>
          <a:p>
            <a:pPr marR="0" algn="just"/>
            <a:r>
              <a:rPr lang="hu-HU" dirty="0">
                <a:latin typeface="CIDFont+F5"/>
              </a:rPr>
              <a:t>Induló vállalkozás: </a:t>
            </a:r>
            <a:r>
              <a:rPr lang="hu-HU" sz="1800" i="0" dirty="0">
                <a:latin typeface="CIDFont+F5"/>
              </a:rPr>
              <a:t>a legfeljebb öt éve bejegyzett, tőzsdén nem jegyzett mikro- és kisvállalkozás, amely még nem osztott nyereséget és nem egyesülés vagy szétválás útján jött létre -2024.01.01.</a:t>
            </a:r>
          </a:p>
          <a:p>
            <a:pPr marR="0" algn="just"/>
            <a:r>
              <a:rPr lang="hu-HU" sz="1800" dirty="0">
                <a:latin typeface="CIDFont+F5"/>
              </a:rPr>
              <a:t>Agrár csoportmentességi (ABER) támogatás: az Európai Unió működéséről szóló szerződés 107. és 108. cikkének alkalmazásában a mezőgazdasági és az erdőalapú ágazatban, valamint a vidéki térségekben nyújtott támogatások bizonyos kategóriáinak a belső piaccal összeegyeztethetőnek nyilvánításáról szóló 2022. december 14-i 2022/2472/EU bizottsági rendelet (HL L 327., 2022.12.21., 1. o.) 1-14. és 17. cikkei szerinti támogatás – kihirdetést követő nap.</a:t>
            </a:r>
          </a:p>
          <a:p>
            <a:pPr marR="0" algn="just"/>
            <a:r>
              <a:rPr lang="hu-HU" dirty="0">
                <a:latin typeface="CIDFont+F5"/>
              </a:rPr>
              <a:t>Nemzetgazdasági szintű bruttó átlagkereset: a </a:t>
            </a:r>
            <a:r>
              <a:rPr lang="hu-HU" sz="1800" dirty="0">
                <a:latin typeface="Times New Roman" panose="02020603050405020304" pitchFamily="18" charset="0"/>
              </a:rPr>
              <a:t>Központi Statisztikai Hivatal által a Hivatalos Értesítőben közzétett, teljes munkaidőben alkalmazásban állókra tekintettel megállapított bruttó átlagkereset, e</a:t>
            </a:r>
            <a:r>
              <a:rPr lang="hu-HU" dirty="0">
                <a:latin typeface="CIDFont+F5"/>
              </a:rPr>
              <a:t>nnek összege a 2024. adóévben: </a:t>
            </a:r>
            <a:r>
              <a:rPr lang="hu-HU" b="1" dirty="0">
                <a:solidFill>
                  <a:schemeClr val="tx1"/>
                </a:solidFill>
                <a:latin typeface="CIDFont+F5"/>
              </a:rPr>
              <a:t>576 601 forint</a:t>
            </a:r>
            <a:r>
              <a:rPr lang="hu-HU" b="1" dirty="0">
                <a:solidFill>
                  <a:schemeClr val="tx1"/>
                </a:solidFill>
              </a:rPr>
              <a:t> </a:t>
            </a:r>
          </a:p>
          <a:p>
            <a:pPr marR="0" algn="just"/>
            <a:endParaRPr lang="hu-HU" b="1" dirty="0">
              <a:solidFill>
                <a:schemeClr val="tx1"/>
              </a:solidFill>
            </a:endParaRPr>
          </a:p>
          <a:p>
            <a:pPr marR="0" algn="just"/>
            <a:endParaRPr lang="hu-HU" sz="1800" b="1" dirty="0">
              <a:solidFill>
                <a:schemeClr val="tx1"/>
              </a:solidFill>
            </a:endParaRPr>
          </a:p>
          <a:p>
            <a:pPr marR="0" algn="just"/>
            <a:endParaRPr lang="hu-HU" b="1" dirty="0">
              <a:solidFill>
                <a:schemeClr val="tx1"/>
              </a:solidFill>
            </a:endParaRPr>
          </a:p>
          <a:p>
            <a:pPr marR="0" algn="just"/>
            <a:endParaRPr lang="hu-HU" sz="1800" b="1" dirty="0">
              <a:solidFill>
                <a:schemeClr val="tx1"/>
              </a:solidFill>
            </a:endParaRPr>
          </a:p>
          <a:p>
            <a:pPr marR="0" algn="just"/>
            <a:endParaRPr lang="hu-HU" sz="1800" dirty="0">
              <a:latin typeface="CIDFont+F5"/>
            </a:endParaRPr>
          </a:p>
          <a:p>
            <a:endParaRPr lang="hu-HU" dirty="0">
              <a:latin typeface="CIDFont+F5"/>
            </a:endParaRPr>
          </a:p>
        </p:txBody>
      </p:sp>
    </p:spTree>
    <p:extLst>
      <p:ext uri="{BB962C8B-B14F-4D97-AF65-F5344CB8AC3E}">
        <p14:creationId xmlns:p14="http://schemas.microsoft.com/office/powerpoint/2010/main" val="397738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FC55190-B799-55D1-6F18-1087FD8FC7D6}"/>
              </a:ext>
            </a:extLst>
          </p:cNvPr>
          <p:cNvSpPr>
            <a:spLocks noGrp="1"/>
          </p:cNvSpPr>
          <p:nvPr>
            <p:ph type="title"/>
          </p:nvPr>
        </p:nvSpPr>
        <p:spPr>
          <a:xfrm>
            <a:off x="2592925" y="624110"/>
            <a:ext cx="8911687" cy="423455"/>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D66B77DF-7EF5-BAE8-B478-096C45E59050}"/>
              </a:ext>
            </a:extLst>
          </p:cNvPr>
          <p:cNvSpPr>
            <a:spLocks noGrp="1"/>
          </p:cNvSpPr>
          <p:nvPr>
            <p:ph idx="1"/>
          </p:nvPr>
        </p:nvSpPr>
        <p:spPr>
          <a:xfrm>
            <a:off x="2589212" y="1198486"/>
            <a:ext cx="8915400" cy="3719744"/>
          </a:xfrm>
        </p:spPr>
        <p:txBody>
          <a:bodyPr>
            <a:normAutofit/>
          </a:bodyPr>
          <a:lstStyle/>
          <a:p>
            <a:pPr algn="l"/>
            <a:r>
              <a:rPr lang="hu-HU" sz="1800" dirty="0">
                <a:latin typeface="CIDFont+F5"/>
              </a:rPr>
              <a:t>Családi kedvezmény érvényesítésénél módosuló szabály (az eltartott személyek számától függően, a kedvezményezett eltartottak után, az összevont adóalapból származó jövedelmekre tekintettel) – 2023. 12.01.</a:t>
            </a:r>
          </a:p>
          <a:p>
            <a:pPr algn="just"/>
            <a:r>
              <a:rPr lang="hu-HU" sz="1800" dirty="0">
                <a:latin typeface="CIDFont+F5"/>
              </a:rPr>
              <a:t>A kedvezményezett eltartottak körének bővítésére vonatkozó szabály szerint, minden olyan kedvezményezett eltartott után, aki a Cst. szerint  tartósan beteg, súlyosan fogyatékos személynek minősül, jogosultsági hónaponként és kedvezményezett eltartottanként </a:t>
            </a:r>
            <a:r>
              <a:rPr lang="hu-HU" sz="1800" dirty="0">
                <a:solidFill>
                  <a:schemeClr val="tx1"/>
                </a:solidFill>
                <a:latin typeface="CIDFont+F5"/>
              </a:rPr>
              <a:t>66 670</a:t>
            </a:r>
            <a:r>
              <a:rPr lang="hu-HU" sz="1800" dirty="0">
                <a:solidFill>
                  <a:srgbClr val="FF0000"/>
                </a:solidFill>
                <a:latin typeface="CIDFont+F5"/>
              </a:rPr>
              <a:t> </a:t>
            </a:r>
            <a:r>
              <a:rPr lang="hu-HU" sz="1800" dirty="0">
                <a:latin typeface="CIDFont+F5"/>
              </a:rPr>
              <a:t>forinttal növelt összegben vehető  igénybe a családi kedvezmény. </a:t>
            </a:r>
          </a:p>
          <a:p>
            <a:pPr algn="just"/>
            <a:r>
              <a:rPr lang="hu-HU" sz="1800" dirty="0">
                <a:latin typeface="CIDFont+F5"/>
              </a:rPr>
              <a:t>E rendelkezés alkalmazásában tartósan beteg, illetve súlyosan fogyatékos személynek minősül az a 18. életévét betöltött magánszemély is, aki magasabb összegű családi pótlék helyett fogyatékossági támogatásban részesül [Szja tv.  29/A. § (2a) bekezdés] – kihirdetést követő nap]   </a:t>
            </a:r>
          </a:p>
          <a:p>
            <a:endParaRPr lang="hu-HU" dirty="0"/>
          </a:p>
        </p:txBody>
      </p:sp>
    </p:spTree>
    <p:extLst>
      <p:ext uri="{BB962C8B-B14F-4D97-AF65-F5344CB8AC3E}">
        <p14:creationId xmlns:p14="http://schemas.microsoft.com/office/powerpoint/2010/main" val="2676708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AF701F0-5B73-F5AB-62DD-E29E7580F8D3}"/>
              </a:ext>
            </a:extLst>
          </p:cNvPr>
          <p:cNvSpPr>
            <a:spLocks noGrp="1"/>
          </p:cNvSpPr>
          <p:nvPr>
            <p:ph type="title"/>
          </p:nvPr>
        </p:nvSpPr>
        <p:spPr>
          <a:xfrm>
            <a:off x="2592925" y="624110"/>
            <a:ext cx="8911687" cy="441210"/>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03EEF4A3-7CBA-2C81-6A0C-EE18AA99A056}"/>
              </a:ext>
            </a:extLst>
          </p:cNvPr>
          <p:cNvSpPr>
            <a:spLocks noGrp="1"/>
          </p:cNvSpPr>
          <p:nvPr>
            <p:ph idx="1"/>
          </p:nvPr>
        </p:nvSpPr>
        <p:spPr>
          <a:xfrm>
            <a:off x="2589212" y="1065320"/>
            <a:ext cx="8915400" cy="4845902"/>
          </a:xfrm>
        </p:spPr>
        <p:txBody>
          <a:bodyPr/>
          <a:lstStyle/>
          <a:p>
            <a:pPr algn="just"/>
            <a:r>
              <a:rPr lang="hu-HU" dirty="0">
                <a:latin typeface="CIDFont+F5"/>
              </a:rPr>
              <a:t>Családi kedvezmény: a családi pótlékra saját jogán jogosult gyermek (személy), illetve a rokkantsági járadékban részesülő magánszemély és a velük közös háztartásban élő hozzátartozóik közül egy, a döntésük szerinti magánszemély veheti igénybe a családi kedvezményt, amely döntéstől az éves adóbevallásban sem lehet eltréni.</a:t>
            </a:r>
          </a:p>
          <a:p>
            <a:pPr algn="just"/>
            <a:r>
              <a:rPr lang="hu-HU" dirty="0">
                <a:latin typeface="CIDFont+F5"/>
              </a:rPr>
              <a:t>Ezen korlátozás eltörlésre került: a</a:t>
            </a:r>
            <a:r>
              <a:rPr lang="hu-HU" sz="1800" dirty="0">
                <a:latin typeface="CIDFont+F5"/>
              </a:rPr>
              <a:t> családi kedvezmény közös igénybevétele, megosztása az adóbevallásban független attól, hogy az adóelőleg megállapításánál mely jogosultnál történt annak figyelembevétele, a bevallásban tehát más jogosult személy is érvényesítheti a kedvezményt  - </a:t>
            </a:r>
            <a:r>
              <a:rPr lang="hu-HU" dirty="0">
                <a:latin typeface="CIDFont+F5"/>
              </a:rPr>
              <a:t>2023. VIII. 1-től, először a 2023. évi szja bevallásban érvényesíthető. </a:t>
            </a:r>
          </a:p>
          <a:p>
            <a:pPr algn="just"/>
            <a:r>
              <a:rPr lang="hu-HU" dirty="0">
                <a:latin typeface="CIDFont+F5"/>
              </a:rPr>
              <a:t>Emelt összegű családi kedvezményre jogosultak körének bővítése – kihirdetést követő naptól- 2023.12.01.  </a:t>
            </a:r>
            <a:r>
              <a:rPr lang="hu-HU" sz="1800" dirty="0">
                <a:latin typeface="CIDFont+F5"/>
              </a:rPr>
              <a:t>E rendelkezés alkalmazásában tartósan beteg, illetve súlyosan fogyatékos személynek minősül az a 18. életévét betöltött magánszemély is, aki magasabb összegű családi pótlék helyett fogyatékossági támogatásban részesül [Szja tv. 29/A.§ (2a) bekezdés].   </a:t>
            </a:r>
          </a:p>
          <a:p>
            <a:pPr marR="0" algn="just"/>
            <a:endParaRPr lang="hu-HU" sz="1800" dirty="0"/>
          </a:p>
          <a:p>
            <a:endParaRPr lang="hu-HU" dirty="0">
              <a:latin typeface="CIDFont+F5"/>
            </a:endParaRPr>
          </a:p>
        </p:txBody>
      </p:sp>
    </p:spTree>
    <p:extLst>
      <p:ext uri="{BB962C8B-B14F-4D97-AF65-F5344CB8AC3E}">
        <p14:creationId xmlns:p14="http://schemas.microsoft.com/office/powerpoint/2010/main" val="2487940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0FD664A-528E-62F5-4663-8641CF016A58}"/>
              </a:ext>
            </a:extLst>
          </p:cNvPr>
          <p:cNvSpPr>
            <a:spLocks noGrp="1"/>
          </p:cNvSpPr>
          <p:nvPr>
            <p:ph type="title"/>
          </p:nvPr>
        </p:nvSpPr>
        <p:spPr>
          <a:xfrm>
            <a:off x="2592925" y="624111"/>
            <a:ext cx="8911687" cy="609886"/>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538AEC43-C9AE-2AAD-B7AC-713522D94FA7}"/>
              </a:ext>
            </a:extLst>
          </p:cNvPr>
          <p:cNvSpPr>
            <a:spLocks noGrp="1"/>
          </p:cNvSpPr>
          <p:nvPr>
            <p:ph idx="1"/>
          </p:nvPr>
        </p:nvSpPr>
        <p:spPr>
          <a:xfrm>
            <a:off x="2589212" y="1145219"/>
            <a:ext cx="8915400" cy="4766003"/>
          </a:xfrm>
        </p:spPr>
        <p:txBody>
          <a:bodyPr/>
          <a:lstStyle/>
          <a:p>
            <a:pPr algn="just"/>
            <a:r>
              <a:rPr lang="hu-HU" dirty="0">
                <a:latin typeface="CIDFont+F5"/>
              </a:rPr>
              <a:t>Adóelőleg nyilatkozatban történt változás - 2024.01.01.</a:t>
            </a:r>
          </a:p>
          <a:p>
            <a:pPr algn="just"/>
            <a:r>
              <a:rPr lang="hu-HU" dirty="0">
                <a:latin typeface="CIDFont+F5"/>
              </a:rPr>
              <a:t>Az első házasok kedvezménye, a személyi kedvezmény és a négy- vagy több gyermeket nevelő anyák kedvezménye esetében a magánszemély kérheti, hogy a kifizető az adóelőleg-nyilatkozat tartalmát mindaddig változatlan tartalommal vegye figyelembe, ameddig a magánszemély nem tesz új nyilatkozatot, vagy nem kéri korábbi nyilatkozatának mellőzését (a továbbiakban: folytatólagos nyilatkozat).</a:t>
            </a:r>
          </a:p>
          <a:p>
            <a:pPr algn="just"/>
            <a:r>
              <a:rPr lang="hu-HU" dirty="0">
                <a:latin typeface="CIDFont+F5"/>
              </a:rPr>
              <a:t>Ha a magánszemély új nyilatkozat benyújtásával nem jelezte a jogosultság feltételeiben bekövetkezett változást és a folytatólagos nyilatkozatban foglaltak alkalmazása miatt adóhiány keletkezett, a jogkövetkezmények nem mérsékelhetőek. </a:t>
            </a:r>
          </a:p>
          <a:p>
            <a:pPr algn="just"/>
            <a:r>
              <a:rPr lang="hu-HU" dirty="0">
                <a:latin typeface="CIDFont+F5"/>
              </a:rPr>
              <a:t>A folytatólagos nyilatkozatra vonatkozó szabályok első alkalommal a 2023. december 31-ét követően tett adóelőleg-nyilatkozatok esetében alkalmazandóak [Szja tv. 48. § (2a) bekezdés]     </a:t>
            </a:r>
          </a:p>
        </p:txBody>
      </p:sp>
    </p:spTree>
    <p:extLst>
      <p:ext uri="{BB962C8B-B14F-4D97-AF65-F5344CB8AC3E}">
        <p14:creationId xmlns:p14="http://schemas.microsoft.com/office/powerpoint/2010/main" val="777248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D3702D7-991E-C694-5B99-7F1EF1113F6D}"/>
              </a:ext>
            </a:extLst>
          </p:cNvPr>
          <p:cNvSpPr>
            <a:spLocks noGrp="1"/>
          </p:cNvSpPr>
          <p:nvPr>
            <p:ph type="title"/>
          </p:nvPr>
        </p:nvSpPr>
        <p:spPr>
          <a:xfrm>
            <a:off x="2592925" y="624110"/>
            <a:ext cx="8911687" cy="689785"/>
          </a:xfrm>
        </p:spPr>
        <p:txBody>
          <a:bodyPr>
            <a:normAutofit/>
          </a:bodyPr>
          <a:lstStyle/>
          <a:p>
            <a:pPr algn="ctr"/>
            <a:r>
              <a:rPr lang="hu-HU" sz="2000" dirty="0">
                <a:latin typeface="CIDFont+F5"/>
              </a:rPr>
              <a:t>Személyi jövedelemadó</a:t>
            </a:r>
          </a:p>
        </p:txBody>
      </p:sp>
      <p:sp>
        <p:nvSpPr>
          <p:cNvPr id="3" name="Tartalom helye 2">
            <a:extLst>
              <a:ext uri="{FF2B5EF4-FFF2-40B4-BE49-F238E27FC236}">
                <a16:creationId xmlns:a16="http://schemas.microsoft.com/office/drawing/2014/main" id="{E0B7939F-6B73-4EDF-23CC-3389960F55C7}"/>
              </a:ext>
            </a:extLst>
          </p:cNvPr>
          <p:cNvSpPr>
            <a:spLocks noGrp="1"/>
          </p:cNvSpPr>
          <p:nvPr>
            <p:ph idx="1"/>
          </p:nvPr>
        </p:nvSpPr>
        <p:spPr>
          <a:xfrm>
            <a:off x="2589212" y="1251751"/>
            <a:ext cx="8915400" cy="4659471"/>
          </a:xfrm>
        </p:spPr>
        <p:txBody>
          <a:bodyPr>
            <a:normAutofit lnSpcReduction="10000"/>
          </a:bodyPr>
          <a:lstStyle/>
          <a:p>
            <a:endParaRPr lang="hu-HU" dirty="0">
              <a:latin typeface="CIDFont+F5"/>
            </a:endParaRPr>
          </a:p>
          <a:p>
            <a:r>
              <a:rPr lang="hu-HU" dirty="0">
                <a:latin typeface="CIDFont+F5"/>
              </a:rPr>
              <a:t>Adó feletti rendelkezést érintő változások </a:t>
            </a:r>
          </a:p>
          <a:p>
            <a:pPr algn="just"/>
            <a:r>
              <a:rPr lang="hu-HU" sz="1800" b="0" i="0" u="none" strike="noStrike" baseline="0" dirty="0">
                <a:latin typeface="CIDFont+F5"/>
              </a:rPr>
              <a:t>Ha a magánszemély több önkéntes kölcsönös pénztár tagja, akkor az adóbevallási tervezetben a NAV a tárgyévet megelőző évi személyijövedelemadó-bevallásának rendelkező nyilatkozatában szereplő pénztár adatait tünteti fel, feltéve, hogy az adóévben történt a rendelkezési jogosultságot megalapozó befizetés [Szja tv. 44/F. § (1a) bekezdés] – 2024.01.01.</a:t>
            </a:r>
          </a:p>
          <a:p>
            <a:pPr algn="just"/>
            <a:r>
              <a:rPr lang="hu-HU" sz="1800" b="0" i="0" u="none" strike="noStrike" baseline="0" dirty="0">
                <a:latin typeface="CIDFont+F5"/>
              </a:rPr>
              <a:t>Nem zárja ki az önkéntes pénztári, NYESZ-R illetve nyugdíjbiztosítási rendelkező nyilatkozat megtételét és annak adóhatóság általi teljesíthetőségét, ha a magánszemélynek az adóbevallása alapján ezer forint alatti adótartozása van [Szja tv. 44/A. § (2) bekezdés, 44/B. § (2) bekezdés, 44/C. § (7) bekezdés]  – 2023. 08.01.  </a:t>
            </a:r>
            <a:r>
              <a:rPr lang="hu-HU" dirty="0">
                <a:latin typeface="CIDFont+F5"/>
              </a:rPr>
              <a:t> </a:t>
            </a:r>
          </a:p>
          <a:p>
            <a:pPr algn="just"/>
            <a:r>
              <a:rPr lang="hu-HU" dirty="0">
                <a:latin typeface="CIDFont+F5"/>
              </a:rPr>
              <a:t>A kedvezményezett nyilvántartásba vett egyház, vallási egyesület esetében a rendelkező nyilatkozat visszavonásig érvényes. Ha a magánszemély nem nyújt be jövedelemadó bevallást, vagy összevonás alá eső adóköteles jövedelme nem keletkezett, nem vehető figyelembe az 1 százalékos nyilatkozat.  </a:t>
            </a:r>
          </a:p>
        </p:txBody>
      </p:sp>
    </p:spTree>
    <p:extLst>
      <p:ext uri="{BB962C8B-B14F-4D97-AF65-F5344CB8AC3E}">
        <p14:creationId xmlns:p14="http://schemas.microsoft.com/office/powerpoint/2010/main" val="3412594520"/>
      </p:ext>
    </p:extLst>
  </p:cSld>
  <p:clrMapOvr>
    <a:masterClrMapping/>
  </p:clrMapOvr>
</p:sld>
</file>

<file path=ppt/theme/theme1.xml><?xml version="1.0" encoding="utf-8"?>
<a:theme xmlns:a="http://schemas.openxmlformats.org/drawingml/2006/main" name="Szála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978</TotalTime>
  <Words>3916</Words>
  <Application>Microsoft Office PowerPoint</Application>
  <PresentationFormat>Szélesvásznú</PresentationFormat>
  <Paragraphs>159</Paragraphs>
  <Slides>25</Slides>
  <Notes>0</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25</vt:i4>
      </vt:variant>
    </vt:vector>
  </HeadingPairs>
  <TitlesOfParts>
    <vt:vector size="33" baseType="lpstr">
      <vt:lpstr>Arial</vt:lpstr>
      <vt:lpstr>Arial Nova</vt:lpstr>
      <vt:lpstr>Century Gothic</vt:lpstr>
      <vt:lpstr>CIDFont+F4</vt:lpstr>
      <vt:lpstr>CIDFont+F5</vt:lpstr>
      <vt:lpstr>Times New Roman</vt:lpstr>
      <vt:lpstr>Wingdings 3</vt:lpstr>
      <vt:lpstr>Szálak</vt:lpstr>
      <vt:lpstr>          </vt:lpstr>
      <vt:lpstr>Személyi jövedelemadó</vt:lpstr>
      <vt:lpstr>Személyi jövedelemadó</vt:lpstr>
      <vt:lpstr>Személyi jövedelemadó</vt:lpstr>
      <vt:lpstr>Személyi jövedelemadó</vt:lpstr>
      <vt:lpstr>Személyi jövedelemadó</vt:lpstr>
      <vt:lpstr>Személyi jövedelemadó</vt:lpstr>
      <vt:lpstr>Személyi jövedelemadó</vt:lpstr>
      <vt:lpstr>Személyi jövedelemadó</vt:lpstr>
      <vt:lpstr>Személyi jövedelemadó</vt:lpstr>
      <vt:lpstr>Személyi jövedelemadó</vt:lpstr>
      <vt:lpstr>Személyi jövedelemadó</vt:lpstr>
      <vt:lpstr>Személyi jövedelemadó </vt:lpstr>
      <vt:lpstr>Személyi jövedelemadó</vt:lpstr>
      <vt:lpstr>Személyi jövedelemadó</vt:lpstr>
      <vt:lpstr>Személyi jövedelemadó</vt:lpstr>
      <vt:lpstr>Személyi jövedelemadó</vt:lpstr>
      <vt:lpstr>Személyi jövedelemadó</vt:lpstr>
      <vt:lpstr>Személyi jövedelemadó</vt:lpstr>
      <vt:lpstr>Személyi jövedelemadó</vt:lpstr>
      <vt:lpstr>Személyi jövedelemadó</vt:lpstr>
      <vt:lpstr>Személyi jövedelemadó</vt:lpstr>
      <vt:lpstr>Személyi jövedelemadó</vt:lpstr>
      <vt:lpstr>Személyi jövedelemadó</vt:lpstr>
      <vt:lpstr>        </vt:lpstr>
    </vt:vector>
  </TitlesOfParts>
  <Company>NAV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dr. Kerékgyártó Marianna</dc:creator>
  <cp:lastModifiedBy>dr. Kerékgyártó Marianna</cp:lastModifiedBy>
  <cp:revision>15</cp:revision>
  <cp:lastPrinted>2023-12-11T15:11:07Z</cp:lastPrinted>
  <dcterms:created xsi:type="dcterms:W3CDTF">2023-12-06T11:02:02Z</dcterms:created>
  <dcterms:modified xsi:type="dcterms:W3CDTF">2023-12-12T11:13:37Z</dcterms:modified>
</cp:coreProperties>
</file>